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55" r:id="rId4"/>
  </p:sldMasterIdLst>
  <p:sldIdLst>
    <p:sldId id="298" r:id="rId5"/>
    <p:sldId id="302" r:id="rId6"/>
    <p:sldId id="308" r:id="rId7"/>
    <p:sldId id="304" r:id="rId8"/>
    <p:sldId id="310" r:id="rId9"/>
    <p:sldId id="311" r:id="rId10"/>
    <p:sldId id="312" r:id="rId11"/>
    <p:sldId id="313" r:id="rId12"/>
    <p:sldId id="314" r:id="rId13"/>
    <p:sldId id="305" r:id="rId14"/>
    <p:sldId id="316" r:id="rId15"/>
    <p:sldId id="317" r:id="rId16"/>
    <p:sldId id="319" r:id="rId17"/>
    <p:sldId id="320" r:id="rId18"/>
    <p:sldId id="323" r:id="rId19"/>
    <p:sldId id="331" r:id="rId20"/>
    <p:sldId id="332" r:id="rId21"/>
    <p:sldId id="322" r:id="rId22"/>
    <p:sldId id="330" r:id="rId23"/>
    <p:sldId id="324" r:id="rId24"/>
    <p:sldId id="334" r:id="rId25"/>
    <p:sldId id="335" r:id="rId26"/>
    <p:sldId id="325" r:id="rId27"/>
    <p:sldId id="337" r:id="rId28"/>
    <p:sldId id="326" r:id="rId29"/>
    <p:sldId id="338" r:id="rId30"/>
    <p:sldId id="327" r:id="rId31"/>
    <p:sldId id="328" r:id="rId32"/>
    <p:sldId id="342" r:id="rId33"/>
    <p:sldId id="336" r:id="rId34"/>
    <p:sldId id="339" r:id="rId35"/>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Chopsic" panose="02000500000000000000" pitchFamily="2" charset="0"/>
      <p:regular r:id="rId40"/>
    </p:embeddedFont>
    <p:embeddedFont>
      <p:font typeface="Chromia" panose="02000500000000000000" pitchFamily="2" charset="0"/>
      <p:regular r:id="rId41"/>
      <p:bold r:id="rId4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AAD"/>
    <a:srgbClr val="000000"/>
    <a:srgbClr val="0D1112"/>
    <a:srgbClr val="EEEEEE"/>
    <a:srgbClr val="E5E5E5"/>
    <a:srgbClr val="DBDBDB"/>
    <a:srgbClr val="D1D1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02" autoAdjust="0"/>
    <p:restoredTop sz="94619" autoAdjust="0"/>
  </p:normalViewPr>
  <p:slideViewPr>
    <p:cSldViewPr snapToGrid="0">
      <p:cViewPr varScale="1">
        <p:scale>
          <a:sx n="86" d="100"/>
          <a:sy n="86" d="100"/>
        </p:scale>
        <p:origin x="82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7.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6.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E3BCD4-353C-465E-9C5E-3056F57644D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CA"/>
        </a:p>
      </dgm:t>
    </dgm:pt>
    <dgm:pt modelId="{F5DFAB46-D06D-439D-B882-AA1601D10905}">
      <dgm:prSet custT="1"/>
      <dgm:spPr>
        <a:ln>
          <a:noFill/>
        </a:ln>
      </dgm:spPr>
      <dgm:t>
        <a:bodyPr>
          <a:scene3d>
            <a:camera prst="orthographicFront"/>
            <a:lightRig rig="soft" dir="t">
              <a:rot lat="0" lon="0" rev="15600000"/>
            </a:lightRig>
          </a:scene3d>
          <a:sp3d extrusionH="57150" prstMaterial="softEdge">
            <a:bevelT w="25400" h="38100"/>
          </a:sp3d>
        </a:bodyPr>
        <a:lstStyle/>
        <a:p>
          <a:r>
            <a:rPr lang="en-US" sz="2000" b="1" cap="none" spc="100" baseline="0" dirty="0">
              <a:ln/>
              <a:solidFill>
                <a:srgbClr val="000000"/>
              </a:solidFill>
              <a:effectLst/>
            </a:rPr>
            <a:t>Discuss </a:t>
          </a:r>
          <a:r>
            <a:rPr lang="en-US" sz="2000" b="1" cap="none" spc="100" baseline="0">
              <a:ln/>
              <a:solidFill>
                <a:srgbClr val="000000"/>
              </a:solidFill>
              <a:effectLst/>
            </a:rPr>
            <a:t>metallurgic changes</a:t>
          </a:r>
          <a:endParaRPr lang="en-CA" sz="2000" b="1" cap="none" spc="100" baseline="0" dirty="0">
            <a:ln/>
            <a:solidFill>
              <a:srgbClr val="000000"/>
            </a:solidFill>
            <a:effectLst/>
          </a:endParaRPr>
        </a:p>
      </dgm:t>
    </dgm:pt>
    <dgm:pt modelId="{EB875B61-302B-48EE-9B5E-E2B410985031}" type="parTrans" cxnId="{B9138442-8B90-40A3-8A17-0E40CAA9F794}">
      <dgm:prSet/>
      <dgm:spPr/>
      <dgm:t>
        <a:bodyPr>
          <a:scene3d>
            <a:camera prst="orthographicFront"/>
            <a:lightRig rig="soft" dir="t">
              <a:rot lat="0" lon="0" rev="15600000"/>
            </a:lightRig>
          </a:scene3d>
          <a:sp3d extrusionH="57150" prstMaterial="softEdge">
            <a:bevelT w="25400" h="38100"/>
          </a:sp3d>
        </a:bodyPr>
        <a:lstStyle/>
        <a:p>
          <a:endParaRPr lang="en-CA" sz="2000" b="1" cap="none" spc="100" baseline="0">
            <a:ln/>
            <a:solidFill>
              <a:schemeClr val="accent4"/>
            </a:solidFill>
            <a:effectLst/>
          </a:endParaRPr>
        </a:p>
      </dgm:t>
    </dgm:pt>
    <dgm:pt modelId="{3260A3B8-3928-4931-BF9B-9E55EEEC5A28}" type="sibTrans" cxnId="{B9138442-8B90-40A3-8A17-0E40CAA9F794}">
      <dgm:prSet/>
      <dgm:spPr/>
      <dgm:t>
        <a:bodyPr>
          <a:scene3d>
            <a:camera prst="orthographicFront"/>
            <a:lightRig rig="soft" dir="t">
              <a:rot lat="0" lon="0" rev="15600000"/>
            </a:lightRig>
          </a:scene3d>
          <a:sp3d extrusionH="57150" prstMaterial="softEdge">
            <a:bevelT w="25400" h="38100"/>
          </a:sp3d>
        </a:bodyPr>
        <a:lstStyle/>
        <a:p>
          <a:endParaRPr lang="en-CA" sz="2000" b="1" cap="none" spc="100" baseline="0">
            <a:ln/>
            <a:solidFill>
              <a:schemeClr val="accent4"/>
            </a:solidFill>
            <a:effectLst/>
          </a:endParaRPr>
        </a:p>
      </dgm:t>
    </dgm:pt>
    <dgm:pt modelId="{3CAD93E8-478F-4D10-A0FA-CACDC25236A1}">
      <dgm:prSet custT="1"/>
      <dgm:spPr>
        <a:ln>
          <a:solidFill>
            <a:schemeClr val="accent1"/>
          </a:solidFill>
        </a:ln>
      </dgm:spPr>
      <dgm:t>
        <a:bodyPr>
          <a:scene3d>
            <a:camera prst="orthographicFront"/>
            <a:lightRig rig="soft" dir="t">
              <a:rot lat="0" lon="0" rev="15600000"/>
            </a:lightRig>
          </a:scene3d>
          <a:sp3d extrusionH="57150" prstMaterial="softEdge">
            <a:bevelT w="25400" h="38100"/>
          </a:sp3d>
        </a:bodyPr>
        <a:lstStyle/>
        <a:p>
          <a:r>
            <a:rPr lang="en-US" sz="2000" b="1" cap="none" spc="100" baseline="0" dirty="0">
              <a:ln/>
              <a:solidFill>
                <a:srgbClr val="000000"/>
              </a:solidFill>
              <a:effectLst/>
            </a:rPr>
            <a:t>List Cryogenic Processing benefits</a:t>
          </a:r>
          <a:endParaRPr lang="en-CA" sz="2000" b="1" cap="none" spc="100" baseline="0" dirty="0">
            <a:ln/>
            <a:solidFill>
              <a:srgbClr val="000000"/>
            </a:solidFill>
            <a:effectLst/>
          </a:endParaRPr>
        </a:p>
      </dgm:t>
    </dgm:pt>
    <dgm:pt modelId="{0171A20D-6BD0-4334-8FC7-9A0314865D7A}" type="parTrans" cxnId="{03D6D551-28A7-4795-89CA-7A4A6D096953}">
      <dgm:prSet/>
      <dgm:spPr/>
      <dgm:t>
        <a:bodyPr>
          <a:scene3d>
            <a:camera prst="orthographicFront"/>
            <a:lightRig rig="soft" dir="t">
              <a:rot lat="0" lon="0" rev="15600000"/>
            </a:lightRig>
          </a:scene3d>
          <a:sp3d extrusionH="57150" prstMaterial="softEdge">
            <a:bevelT w="25400" h="38100"/>
          </a:sp3d>
        </a:bodyPr>
        <a:lstStyle/>
        <a:p>
          <a:endParaRPr lang="en-CA" sz="2000" b="1" cap="none" spc="100" baseline="0">
            <a:ln/>
            <a:solidFill>
              <a:schemeClr val="accent4"/>
            </a:solidFill>
            <a:effectLst/>
          </a:endParaRPr>
        </a:p>
      </dgm:t>
    </dgm:pt>
    <dgm:pt modelId="{08C0E6F2-669E-4743-9B77-1B1350928694}" type="sibTrans" cxnId="{03D6D551-28A7-4795-89CA-7A4A6D096953}">
      <dgm:prSet/>
      <dgm:spPr/>
      <dgm:t>
        <a:bodyPr>
          <a:scene3d>
            <a:camera prst="orthographicFront"/>
            <a:lightRig rig="soft" dir="t">
              <a:rot lat="0" lon="0" rev="15600000"/>
            </a:lightRig>
          </a:scene3d>
          <a:sp3d extrusionH="57150" prstMaterial="softEdge">
            <a:bevelT w="25400" h="38100"/>
          </a:sp3d>
        </a:bodyPr>
        <a:lstStyle/>
        <a:p>
          <a:endParaRPr lang="en-CA" sz="2000" b="1" cap="none" spc="100" baseline="0">
            <a:ln/>
            <a:solidFill>
              <a:schemeClr val="accent4"/>
            </a:solidFill>
            <a:effectLst/>
          </a:endParaRPr>
        </a:p>
      </dgm:t>
    </dgm:pt>
    <dgm:pt modelId="{C62EEC7B-EAF7-4861-92BC-31B626187DBD}">
      <dgm:prSet custT="1"/>
      <dgm:spPr>
        <a:ln>
          <a:noFill/>
        </a:ln>
      </dgm:spPr>
      <dgm:t>
        <a:bodyPr>
          <a:scene3d>
            <a:camera prst="orthographicFront"/>
            <a:lightRig rig="soft" dir="t">
              <a:rot lat="0" lon="0" rev="15600000"/>
            </a:lightRig>
          </a:scene3d>
          <a:sp3d extrusionH="57150" prstMaterial="softEdge">
            <a:bevelT w="25400" h="38100"/>
          </a:sp3d>
        </a:bodyPr>
        <a:lstStyle/>
        <a:p>
          <a:r>
            <a:rPr lang="en-US" sz="2000" b="1" cap="none" spc="100" baseline="0" dirty="0">
              <a:ln/>
              <a:solidFill>
                <a:srgbClr val="000000"/>
              </a:solidFill>
              <a:effectLst/>
            </a:rPr>
            <a:t>Describe Cryogenic Processing</a:t>
          </a:r>
        </a:p>
      </dgm:t>
    </dgm:pt>
    <dgm:pt modelId="{6C2B8027-BC10-47DD-85A5-4BD85A8D075E}" type="parTrans" cxnId="{5941B997-961F-43C1-9B69-0B6FB950F30C}">
      <dgm:prSet/>
      <dgm:spPr/>
      <dgm:t>
        <a:bodyPr>
          <a:scene3d>
            <a:camera prst="orthographicFront"/>
            <a:lightRig rig="soft" dir="t">
              <a:rot lat="0" lon="0" rev="15600000"/>
            </a:lightRig>
          </a:scene3d>
          <a:sp3d extrusionH="57150" prstMaterial="softEdge">
            <a:bevelT w="25400" h="38100"/>
          </a:sp3d>
        </a:bodyPr>
        <a:lstStyle/>
        <a:p>
          <a:endParaRPr lang="en-CA" sz="2000" b="1" cap="none" spc="100" baseline="0">
            <a:ln/>
            <a:solidFill>
              <a:schemeClr val="accent4"/>
            </a:solidFill>
            <a:effectLst/>
          </a:endParaRPr>
        </a:p>
      </dgm:t>
    </dgm:pt>
    <dgm:pt modelId="{B03F13F4-7F14-47A0-972A-0F0FAA3A226B}" type="sibTrans" cxnId="{5941B997-961F-43C1-9B69-0B6FB950F30C}">
      <dgm:prSet/>
      <dgm:spPr/>
      <dgm:t>
        <a:bodyPr>
          <a:scene3d>
            <a:camera prst="orthographicFront"/>
            <a:lightRig rig="soft" dir="t">
              <a:rot lat="0" lon="0" rev="15600000"/>
            </a:lightRig>
          </a:scene3d>
          <a:sp3d extrusionH="57150" prstMaterial="softEdge">
            <a:bevelT w="25400" h="38100"/>
          </a:sp3d>
        </a:bodyPr>
        <a:lstStyle/>
        <a:p>
          <a:endParaRPr lang="en-CA" sz="2000" b="1" cap="none" spc="100" baseline="0">
            <a:ln/>
            <a:solidFill>
              <a:schemeClr val="accent4"/>
            </a:solidFill>
            <a:effectLst/>
          </a:endParaRPr>
        </a:p>
      </dgm:t>
    </dgm:pt>
    <dgm:pt modelId="{1F7EC630-368A-4C96-9904-7037A13C8C71}">
      <dgm:prSet custT="1"/>
      <dgm:spPr>
        <a:ln>
          <a:noFill/>
        </a:ln>
      </dgm:spPr>
      <dgm:t>
        <a:bodyPr>
          <a:scene3d>
            <a:camera prst="orthographicFront"/>
            <a:lightRig rig="soft" dir="t">
              <a:rot lat="0" lon="0" rev="15600000"/>
            </a:lightRig>
          </a:scene3d>
          <a:sp3d extrusionH="57150" prstMaterial="softEdge">
            <a:bevelT w="25400" h="38100"/>
          </a:sp3d>
        </a:bodyPr>
        <a:lstStyle/>
        <a:p>
          <a:r>
            <a:rPr lang="en-US" sz="2000" b="1" cap="none" spc="100" baseline="0" dirty="0">
              <a:ln/>
              <a:solidFill>
                <a:srgbClr val="000000"/>
              </a:solidFill>
              <a:effectLst/>
            </a:rPr>
            <a:t>Explain Cryogenics theory and history</a:t>
          </a:r>
          <a:endParaRPr lang="en-CA" sz="2000" b="1" cap="none" spc="100" baseline="0" dirty="0">
            <a:ln/>
            <a:solidFill>
              <a:srgbClr val="000000"/>
            </a:solidFill>
            <a:effectLst/>
          </a:endParaRPr>
        </a:p>
      </dgm:t>
    </dgm:pt>
    <dgm:pt modelId="{0612BE9B-7035-4A93-96A4-1411B8D02C50}" type="sibTrans" cxnId="{E0440572-53FF-44C3-8FDC-4234D718B080}">
      <dgm:prSet/>
      <dgm:spPr/>
      <dgm:t>
        <a:bodyPr>
          <a:scene3d>
            <a:camera prst="orthographicFront"/>
            <a:lightRig rig="soft" dir="t">
              <a:rot lat="0" lon="0" rev="15600000"/>
            </a:lightRig>
          </a:scene3d>
          <a:sp3d extrusionH="57150" prstMaterial="softEdge">
            <a:bevelT w="25400" h="38100"/>
          </a:sp3d>
        </a:bodyPr>
        <a:lstStyle/>
        <a:p>
          <a:endParaRPr lang="en-CA" sz="2000" b="1" cap="none" spc="100" baseline="0">
            <a:ln/>
            <a:solidFill>
              <a:schemeClr val="accent4"/>
            </a:solidFill>
            <a:effectLst/>
          </a:endParaRPr>
        </a:p>
      </dgm:t>
    </dgm:pt>
    <dgm:pt modelId="{311BC475-9ACA-4FC3-B135-49C1EA367EFF}" type="parTrans" cxnId="{E0440572-53FF-44C3-8FDC-4234D718B080}">
      <dgm:prSet/>
      <dgm:spPr/>
      <dgm:t>
        <a:bodyPr>
          <a:scene3d>
            <a:camera prst="orthographicFront"/>
            <a:lightRig rig="soft" dir="t">
              <a:rot lat="0" lon="0" rev="15600000"/>
            </a:lightRig>
          </a:scene3d>
          <a:sp3d extrusionH="57150" prstMaterial="softEdge">
            <a:bevelT w="25400" h="38100"/>
          </a:sp3d>
        </a:bodyPr>
        <a:lstStyle/>
        <a:p>
          <a:endParaRPr lang="en-CA" sz="2000" b="1" cap="none" spc="100" baseline="0">
            <a:ln/>
            <a:solidFill>
              <a:schemeClr val="accent4"/>
            </a:solidFill>
            <a:effectLst/>
          </a:endParaRPr>
        </a:p>
      </dgm:t>
    </dgm:pt>
    <dgm:pt modelId="{037A437C-5BA1-44A9-B425-961DAC306581}" type="pres">
      <dgm:prSet presAssocID="{D2E3BCD4-353C-465E-9C5E-3056F57644DC}" presName="linear" presStyleCnt="0">
        <dgm:presLayoutVars>
          <dgm:dir/>
          <dgm:animLvl val="lvl"/>
          <dgm:resizeHandles val="exact"/>
        </dgm:presLayoutVars>
      </dgm:prSet>
      <dgm:spPr/>
    </dgm:pt>
    <dgm:pt modelId="{B75DB5F2-638A-4980-B6E2-B25EBB3FFD43}" type="pres">
      <dgm:prSet presAssocID="{1F7EC630-368A-4C96-9904-7037A13C8C71}" presName="parentLin" presStyleCnt="0"/>
      <dgm:spPr/>
    </dgm:pt>
    <dgm:pt modelId="{FA4AFE55-1987-4561-97DB-EF6D6C823AE5}" type="pres">
      <dgm:prSet presAssocID="{1F7EC630-368A-4C96-9904-7037A13C8C71}" presName="parentLeftMargin" presStyleLbl="node1" presStyleIdx="0" presStyleCnt="4"/>
      <dgm:spPr/>
    </dgm:pt>
    <dgm:pt modelId="{8B91855B-443B-4717-9121-CEADCE810B77}" type="pres">
      <dgm:prSet presAssocID="{1F7EC630-368A-4C96-9904-7037A13C8C71}" presName="parentText" presStyleLbl="node1" presStyleIdx="0" presStyleCnt="4" custScaleX="120739" custScaleY="121000">
        <dgm:presLayoutVars>
          <dgm:chMax val="0"/>
          <dgm:bulletEnabled val="1"/>
        </dgm:presLayoutVars>
      </dgm:prSet>
      <dgm:spPr>
        <a:prstGeom prst="snip2DiagRect">
          <a:avLst/>
        </a:prstGeom>
      </dgm:spPr>
    </dgm:pt>
    <dgm:pt modelId="{1ABE1237-7D8C-4FE1-B7C4-72E7306998AE}" type="pres">
      <dgm:prSet presAssocID="{1F7EC630-368A-4C96-9904-7037A13C8C71}" presName="negativeSpace" presStyleCnt="0"/>
      <dgm:spPr/>
    </dgm:pt>
    <dgm:pt modelId="{6499F76F-9050-4616-A862-F718CA6939D5}" type="pres">
      <dgm:prSet presAssocID="{1F7EC630-368A-4C96-9904-7037A13C8C71}" presName="childText" presStyleLbl="conFgAcc1" presStyleIdx="0" presStyleCnt="4" custScaleX="97215" custScaleY="133100" custLinFactNeighborX="6397">
        <dgm:presLayoutVars>
          <dgm:bulletEnabled val="1"/>
        </dgm:presLayoutVars>
      </dgm:prSet>
      <dgm:spPr>
        <a:prstGeom prst="snip2DiagRect">
          <a:avLst/>
        </a:prstGeom>
        <a:solidFill>
          <a:schemeClr val="tx1"/>
        </a:solidFill>
        <a:ln>
          <a:noFill/>
        </a:ln>
      </dgm:spPr>
    </dgm:pt>
    <dgm:pt modelId="{7766EFD7-DDC9-47E0-92A9-C6F8E337C262}" type="pres">
      <dgm:prSet presAssocID="{0612BE9B-7035-4A93-96A4-1411B8D02C50}" presName="spaceBetweenRectangles" presStyleCnt="0"/>
      <dgm:spPr/>
    </dgm:pt>
    <dgm:pt modelId="{EC6D9D43-1F9D-464D-8A9A-5D2311B0D905}" type="pres">
      <dgm:prSet presAssocID="{C62EEC7B-EAF7-4861-92BC-31B626187DBD}" presName="parentLin" presStyleCnt="0"/>
      <dgm:spPr/>
    </dgm:pt>
    <dgm:pt modelId="{C0DFEB12-8365-48E6-87DA-5718275E6BF7}" type="pres">
      <dgm:prSet presAssocID="{C62EEC7B-EAF7-4861-92BC-31B626187DBD}" presName="parentLeftMargin" presStyleLbl="node1" presStyleIdx="0" presStyleCnt="4"/>
      <dgm:spPr/>
    </dgm:pt>
    <dgm:pt modelId="{95B37987-E314-4A88-8872-FC550F9102C4}" type="pres">
      <dgm:prSet presAssocID="{C62EEC7B-EAF7-4861-92BC-31B626187DBD}" presName="parentText" presStyleLbl="node1" presStyleIdx="1" presStyleCnt="4" custScaleX="120739" custScaleY="121000">
        <dgm:presLayoutVars>
          <dgm:chMax val="0"/>
          <dgm:bulletEnabled val="1"/>
        </dgm:presLayoutVars>
      </dgm:prSet>
      <dgm:spPr/>
    </dgm:pt>
    <dgm:pt modelId="{7668A393-1BBE-46DE-BFCE-BD88E741696C}" type="pres">
      <dgm:prSet presAssocID="{C62EEC7B-EAF7-4861-92BC-31B626187DBD}" presName="negativeSpace" presStyleCnt="0"/>
      <dgm:spPr/>
    </dgm:pt>
    <dgm:pt modelId="{AEC780EF-5724-4BA9-BDA9-D89430E60EC0}" type="pres">
      <dgm:prSet presAssocID="{C62EEC7B-EAF7-4861-92BC-31B626187DBD}" presName="childText" presStyleLbl="conFgAcc1" presStyleIdx="1" presStyleCnt="4" custScaleX="97215" custScaleY="133100" custLinFactNeighborX="6397">
        <dgm:presLayoutVars>
          <dgm:bulletEnabled val="1"/>
        </dgm:presLayoutVars>
      </dgm:prSet>
      <dgm:spPr>
        <a:prstGeom prst="snip2DiagRect">
          <a:avLst/>
        </a:prstGeom>
        <a:solidFill>
          <a:schemeClr val="tx1"/>
        </a:solidFill>
        <a:ln>
          <a:noFill/>
        </a:ln>
      </dgm:spPr>
    </dgm:pt>
    <dgm:pt modelId="{59602628-1F5A-4592-BE0B-92191E56AE6E}" type="pres">
      <dgm:prSet presAssocID="{B03F13F4-7F14-47A0-972A-0F0FAA3A226B}" presName="spaceBetweenRectangles" presStyleCnt="0"/>
      <dgm:spPr/>
    </dgm:pt>
    <dgm:pt modelId="{F790D8B8-8F21-4E18-89D7-BFDFB7B27E19}" type="pres">
      <dgm:prSet presAssocID="{F5DFAB46-D06D-439D-B882-AA1601D10905}" presName="parentLin" presStyleCnt="0"/>
      <dgm:spPr/>
    </dgm:pt>
    <dgm:pt modelId="{41F84676-4BFF-4A23-9C89-9DBE5D891A9E}" type="pres">
      <dgm:prSet presAssocID="{F5DFAB46-D06D-439D-B882-AA1601D10905}" presName="parentLeftMargin" presStyleLbl="node1" presStyleIdx="1" presStyleCnt="4"/>
      <dgm:spPr/>
    </dgm:pt>
    <dgm:pt modelId="{24122DF3-5565-4963-8840-81FAE906C658}" type="pres">
      <dgm:prSet presAssocID="{F5DFAB46-D06D-439D-B882-AA1601D10905}" presName="parentText" presStyleLbl="node1" presStyleIdx="2" presStyleCnt="4" custScaleX="120739" custScaleY="121000">
        <dgm:presLayoutVars>
          <dgm:chMax val="0"/>
          <dgm:bulletEnabled val="1"/>
        </dgm:presLayoutVars>
      </dgm:prSet>
      <dgm:spPr/>
    </dgm:pt>
    <dgm:pt modelId="{E80534E8-BCB3-4FF7-B3DD-AD2E4E8A7E8C}" type="pres">
      <dgm:prSet presAssocID="{F5DFAB46-D06D-439D-B882-AA1601D10905}" presName="negativeSpace" presStyleCnt="0"/>
      <dgm:spPr/>
    </dgm:pt>
    <dgm:pt modelId="{69F5F227-0642-4B28-BC73-573C29CABF58}" type="pres">
      <dgm:prSet presAssocID="{F5DFAB46-D06D-439D-B882-AA1601D10905}" presName="childText" presStyleLbl="conFgAcc1" presStyleIdx="2" presStyleCnt="4" custScaleX="97215" custScaleY="133100" custLinFactNeighborX="6397">
        <dgm:presLayoutVars>
          <dgm:bulletEnabled val="1"/>
        </dgm:presLayoutVars>
      </dgm:prSet>
      <dgm:spPr>
        <a:prstGeom prst="snip2DiagRect">
          <a:avLst/>
        </a:prstGeom>
        <a:solidFill>
          <a:schemeClr val="tx1"/>
        </a:solidFill>
        <a:ln>
          <a:noFill/>
        </a:ln>
      </dgm:spPr>
    </dgm:pt>
    <dgm:pt modelId="{6E08A36B-7933-4F91-A5DA-570ED59A1879}" type="pres">
      <dgm:prSet presAssocID="{3260A3B8-3928-4931-BF9B-9E55EEEC5A28}" presName="spaceBetweenRectangles" presStyleCnt="0"/>
      <dgm:spPr/>
    </dgm:pt>
    <dgm:pt modelId="{FC159431-F9E6-4CA8-B979-66227218EADD}" type="pres">
      <dgm:prSet presAssocID="{3CAD93E8-478F-4D10-A0FA-CACDC25236A1}" presName="parentLin" presStyleCnt="0"/>
      <dgm:spPr/>
    </dgm:pt>
    <dgm:pt modelId="{E2A18199-EFA7-440B-ACFE-8BBD657AFE86}" type="pres">
      <dgm:prSet presAssocID="{3CAD93E8-478F-4D10-A0FA-CACDC25236A1}" presName="parentLeftMargin" presStyleLbl="node1" presStyleIdx="2" presStyleCnt="4"/>
      <dgm:spPr/>
    </dgm:pt>
    <dgm:pt modelId="{C54DA9AF-C110-422C-BA88-6194E77D350D}" type="pres">
      <dgm:prSet presAssocID="{3CAD93E8-478F-4D10-A0FA-CACDC25236A1}" presName="parentText" presStyleLbl="node1" presStyleIdx="3" presStyleCnt="4" custScaleX="120739" custScaleY="121000">
        <dgm:presLayoutVars>
          <dgm:chMax val="0"/>
          <dgm:bulletEnabled val="1"/>
        </dgm:presLayoutVars>
      </dgm:prSet>
      <dgm:spPr/>
    </dgm:pt>
    <dgm:pt modelId="{612573FD-E092-446B-A1BE-EC60018B2786}" type="pres">
      <dgm:prSet presAssocID="{3CAD93E8-478F-4D10-A0FA-CACDC25236A1}" presName="negativeSpace" presStyleCnt="0"/>
      <dgm:spPr/>
    </dgm:pt>
    <dgm:pt modelId="{389BFCB7-B532-4DA9-8522-0CA6E1A6AF82}" type="pres">
      <dgm:prSet presAssocID="{3CAD93E8-478F-4D10-A0FA-CACDC25236A1}" presName="childText" presStyleLbl="conFgAcc1" presStyleIdx="3" presStyleCnt="4" custScaleX="97215" custScaleY="133100" custLinFactNeighborX="6397">
        <dgm:presLayoutVars>
          <dgm:bulletEnabled val="1"/>
        </dgm:presLayoutVars>
      </dgm:prSet>
      <dgm:spPr>
        <a:prstGeom prst="snip2DiagRect">
          <a:avLst/>
        </a:prstGeom>
        <a:solidFill>
          <a:schemeClr val="tx1"/>
        </a:solidFill>
        <a:ln>
          <a:noFill/>
        </a:ln>
      </dgm:spPr>
    </dgm:pt>
  </dgm:ptLst>
  <dgm:cxnLst>
    <dgm:cxn modelId="{639AF05B-4FD5-48BC-8155-E7BA1163C934}" type="presOf" srcId="{C62EEC7B-EAF7-4861-92BC-31B626187DBD}" destId="{95B37987-E314-4A88-8872-FC550F9102C4}" srcOrd="1" destOrd="0" presId="urn:microsoft.com/office/officeart/2005/8/layout/list1"/>
    <dgm:cxn modelId="{85902E5E-BDDC-4B39-B2BD-379586D87D97}" type="presOf" srcId="{C62EEC7B-EAF7-4861-92BC-31B626187DBD}" destId="{C0DFEB12-8365-48E6-87DA-5718275E6BF7}" srcOrd="0" destOrd="0" presId="urn:microsoft.com/office/officeart/2005/8/layout/list1"/>
    <dgm:cxn modelId="{B9138442-8B90-40A3-8A17-0E40CAA9F794}" srcId="{D2E3BCD4-353C-465E-9C5E-3056F57644DC}" destId="{F5DFAB46-D06D-439D-B882-AA1601D10905}" srcOrd="2" destOrd="0" parTransId="{EB875B61-302B-48EE-9B5E-E2B410985031}" sibTransId="{3260A3B8-3928-4931-BF9B-9E55EEEC5A28}"/>
    <dgm:cxn modelId="{03D6D551-28A7-4795-89CA-7A4A6D096953}" srcId="{D2E3BCD4-353C-465E-9C5E-3056F57644DC}" destId="{3CAD93E8-478F-4D10-A0FA-CACDC25236A1}" srcOrd="3" destOrd="0" parTransId="{0171A20D-6BD0-4334-8FC7-9A0314865D7A}" sibTransId="{08C0E6F2-669E-4743-9B77-1B1350928694}"/>
    <dgm:cxn modelId="{E0440572-53FF-44C3-8FDC-4234D718B080}" srcId="{D2E3BCD4-353C-465E-9C5E-3056F57644DC}" destId="{1F7EC630-368A-4C96-9904-7037A13C8C71}" srcOrd="0" destOrd="0" parTransId="{311BC475-9ACA-4FC3-B135-49C1EA367EFF}" sibTransId="{0612BE9B-7035-4A93-96A4-1411B8D02C50}"/>
    <dgm:cxn modelId="{2AC49B52-2AF6-4674-8B66-057C90155B1C}" type="presOf" srcId="{F5DFAB46-D06D-439D-B882-AA1601D10905}" destId="{41F84676-4BFF-4A23-9C89-9DBE5D891A9E}" srcOrd="0" destOrd="0" presId="urn:microsoft.com/office/officeart/2005/8/layout/list1"/>
    <dgm:cxn modelId="{A77E5E7D-AE31-4B60-A6BD-3E8212DED42D}" type="presOf" srcId="{3CAD93E8-478F-4D10-A0FA-CACDC25236A1}" destId="{C54DA9AF-C110-422C-BA88-6194E77D350D}" srcOrd="1" destOrd="0" presId="urn:microsoft.com/office/officeart/2005/8/layout/list1"/>
    <dgm:cxn modelId="{E7338B82-8563-4068-B6F7-7C3FC7BA4674}" type="presOf" srcId="{D2E3BCD4-353C-465E-9C5E-3056F57644DC}" destId="{037A437C-5BA1-44A9-B425-961DAC306581}" srcOrd="0" destOrd="0" presId="urn:microsoft.com/office/officeart/2005/8/layout/list1"/>
    <dgm:cxn modelId="{A2B9A787-A92C-4A34-AF19-8C263B3B0DF6}" type="presOf" srcId="{3CAD93E8-478F-4D10-A0FA-CACDC25236A1}" destId="{E2A18199-EFA7-440B-ACFE-8BBD657AFE86}" srcOrd="0" destOrd="0" presId="urn:microsoft.com/office/officeart/2005/8/layout/list1"/>
    <dgm:cxn modelId="{11438191-C801-47D5-8A46-68500687E3B6}" type="presOf" srcId="{F5DFAB46-D06D-439D-B882-AA1601D10905}" destId="{24122DF3-5565-4963-8840-81FAE906C658}" srcOrd="1" destOrd="0" presId="urn:microsoft.com/office/officeart/2005/8/layout/list1"/>
    <dgm:cxn modelId="{5941B997-961F-43C1-9B69-0B6FB950F30C}" srcId="{D2E3BCD4-353C-465E-9C5E-3056F57644DC}" destId="{C62EEC7B-EAF7-4861-92BC-31B626187DBD}" srcOrd="1" destOrd="0" parTransId="{6C2B8027-BC10-47DD-85A5-4BD85A8D075E}" sibTransId="{B03F13F4-7F14-47A0-972A-0F0FAA3A226B}"/>
    <dgm:cxn modelId="{F5E2ECC7-21CC-468E-BEA4-30EDC509F774}" type="presOf" srcId="{1F7EC630-368A-4C96-9904-7037A13C8C71}" destId="{8B91855B-443B-4717-9121-CEADCE810B77}" srcOrd="1" destOrd="0" presId="urn:microsoft.com/office/officeart/2005/8/layout/list1"/>
    <dgm:cxn modelId="{684DBEDD-F447-420E-BE0A-F1CF3797A40C}" type="presOf" srcId="{1F7EC630-368A-4C96-9904-7037A13C8C71}" destId="{FA4AFE55-1987-4561-97DB-EF6D6C823AE5}" srcOrd="0" destOrd="0" presId="urn:microsoft.com/office/officeart/2005/8/layout/list1"/>
    <dgm:cxn modelId="{EBC38516-A0CE-44FE-9DD3-8914DD9B7FDC}" type="presParOf" srcId="{037A437C-5BA1-44A9-B425-961DAC306581}" destId="{B75DB5F2-638A-4980-B6E2-B25EBB3FFD43}" srcOrd="0" destOrd="0" presId="urn:microsoft.com/office/officeart/2005/8/layout/list1"/>
    <dgm:cxn modelId="{DE4CE7E4-62B5-441E-85ED-ACC38FC88810}" type="presParOf" srcId="{B75DB5F2-638A-4980-B6E2-B25EBB3FFD43}" destId="{FA4AFE55-1987-4561-97DB-EF6D6C823AE5}" srcOrd="0" destOrd="0" presId="urn:microsoft.com/office/officeart/2005/8/layout/list1"/>
    <dgm:cxn modelId="{6C4A168D-246A-4CB3-A7E0-F9E84A399277}" type="presParOf" srcId="{B75DB5F2-638A-4980-B6E2-B25EBB3FFD43}" destId="{8B91855B-443B-4717-9121-CEADCE810B77}" srcOrd="1" destOrd="0" presId="urn:microsoft.com/office/officeart/2005/8/layout/list1"/>
    <dgm:cxn modelId="{4316DF8D-0E8D-4C54-99EB-C5D69FB7FBE4}" type="presParOf" srcId="{037A437C-5BA1-44A9-B425-961DAC306581}" destId="{1ABE1237-7D8C-4FE1-B7C4-72E7306998AE}" srcOrd="1" destOrd="0" presId="urn:microsoft.com/office/officeart/2005/8/layout/list1"/>
    <dgm:cxn modelId="{99CF051F-9EB7-45DD-8638-26BCD9F44998}" type="presParOf" srcId="{037A437C-5BA1-44A9-B425-961DAC306581}" destId="{6499F76F-9050-4616-A862-F718CA6939D5}" srcOrd="2" destOrd="0" presId="urn:microsoft.com/office/officeart/2005/8/layout/list1"/>
    <dgm:cxn modelId="{00734584-F287-43A1-9A74-DD8ADFB25D73}" type="presParOf" srcId="{037A437C-5BA1-44A9-B425-961DAC306581}" destId="{7766EFD7-DDC9-47E0-92A9-C6F8E337C262}" srcOrd="3" destOrd="0" presId="urn:microsoft.com/office/officeart/2005/8/layout/list1"/>
    <dgm:cxn modelId="{690B227F-690D-402D-8749-E36912F21E57}" type="presParOf" srcId="{037A437C-5BA1-44A9-B425-961DAC306581}" destId="{EC6D9D43-1F9D-464D-8A9A-5D2311B0D905}" srcOrd="4" destOrd="0" presId="urn:microsoft.com/office/officeart/2005/8/layout/list1"/>
    <dgm:cxn modelId="{7C5AA9C3-3088-47C2-9567-14B172C6C824}" type="presParOf" srcId="{EC6D9D43-1F9D-464D-8A9A-5D2311B0D905}" destId="{C0DFEB12-8365-48E6-87DA-5718275E6BF7}" srcOrd="0" destOrd="0" presId="urn:microsoft.com/office/officeart/2005/8/layout/list1"/>
    <dgm:cxn modelId="{8CD1D2DB-03BC-47A5-A716-521D8631F666}" type="presParOf" srcId="{EC6D9D43-1F9D-464D-8A9A-5D2311B0D905}" destId="{95B37987-E314-4A88-8872-FC550F9102C4}" srcOrd="1" destOrd="0" presId="urn:microsoft.com/office/officeart/2005/8/layout/list1"/>
    <dgm:cxn modelId="{96C73632-1A57-4B46-93E1-07253F5C3793}" type="presParOf" srcId="{037A437C-5BA1-44A9-B425-961DAC306581}" destId="{7668A393-1BBE-46DE-BFCE-BD88E741696C}" srcOrd="5" destOrd="0" presId="urn:microsoft.com/office/officeart/2005/8/layout/list1"/>
    <dgm:cxn modelId="{9E84A324-82E6-476B-BC61-C027B2CF52C7}" type="presParOf" srcId="{037A437C-5BA1-44A9-B425-961DAC306581}" destId="{AEC780EF-5724-4BA9-BDA9-D89430E60EC0}" srcOrd="6" destOrd="0" presId="urn:microsoft.com/office/officeart/2005/8/layout/list1"/>
    <dgm:cxn modelId="{234908C0-06D8-4D1C-8D52-3D00A05B9B54}" type="presParOf" srcId="{037A437C-5BA1-44A9-B425-961DAC306581}" destId="{59602628-1F5A-4592-BE0B-92191E56AE6E}" srcOrd="7" destOrd="0" presId="urn:microsoft.com/office/officeart/2005/8/layout/list1"/>
    <dgm:cxn modelId="{D7F0E643-93DA-47EB-A3E6-AD2B09F2861F}" type="presParOf" srcId="{037A437C-5BA1-44A9-B425-961DAC306581}" destId="{F790D8B8-8F21-4E18-89D7-BFDFB7B27E19}" srcOrd="8" destOrd="0" presId="urn:microsoft.com/office/officeart/2005/8/layout/list1"/>
    <dgm:cxn modelId="{996505E2-1C23-4BF4-89B3-38E00C97C334}" type="presParOf" srcId="{F790D8B8-8F21-4E18-89D7-BFDFB7B27E19}" destId="{41F84676-4BFF-4A23-9C89-9DBE5D891A9E}" srcOrd="0" destOrd="0" presId="urn:microsoft.com/office/officeart/2005/8/layout/list1"/>
    <dgm:cxn modelId="{ED2ACCC0-4C63-4BE7-BF06-3434466E08B9}" type="presParOf" srcId="{F790D8B8-8F21-4E18-89D7-BFDFB7B27E19}" destId="{24122DF3-5565-4963-8840-81FAE906C658}" srcOrd="1" destOrd="0" presId="urn:microsoft.com/office/officeart/2005/8/layout/list1"/>
    <dgm:cxn modelId="{5EF6ABA0-C213-40E5-A12B-BC3DABE1A542}" type="presParOf" srcId="{037A437C-5BA1-44A9-B425-961DAC306581}" destId="{E80534E8-BCB3-4FF7-B3DD-AD2E4E8A7E8C}" srcOrd="9" destOrd="0" presId="urn:microsoft.com/office/officeart/2005/8/layout/list1"/>
    <dgm:cxn modelId="{885F97E9-903B-49C9-AF4B-5879C5FF96A9}" type="presParOf" srcId="{037A437C-5BA1-44A9-B425-961DAC306581}" destId="{69F5F227-0642-4B28-BC73-573C29CABF58}" srcOrd="10" destOrd="0" presId="urn:microsoft.com/office/officeart/2005/8/layout/list1"/>
    <dgm:cxn modelId="{AFD3CFE5-139C-43E4-B8B7-A37537AF2C27}" type="presParOf" srcId="{037A437C-5BA1-44A9-B425-961DAC306581}" destId="{6E08A36B-7933-4F91-A5DA-570ED59A1879}" srcOrd="11" destOrd="0" presId="urn:microsoft.com/office/officeart/2005/8/layout/list1"/>
    <dgm:cxn modelId="{1370EE44-5783-46CE-A8A0-4526EB726A99}" type="presParOf" srcId="{037A437C-5BA1-44A9-B425-961DAC306581}" destId="{FC159431-F9E6-4CA8-B979-66227218EADD}" srcOrd="12" destOrd="0" presId="urn:microsoft.com/office/officeart/2005/8/layout/list1"/>
    <dgm:cxn modelId="{F49720D2-54EC-46EE-BA06-6BCAE71456C0}" type="presParOf" srcId="{FC159431-F9E6-4CA8-B979-66227218EADD}" destId="{E2A18199-EFA7-440B-ACFE-8BBD657AFE86}" srcOrd="0" destOrd="0" presId="urn:microsoft.com/office/officeart/2005/8/layout/list1"/>
    <dgm:cxn modelId="{C09744CE-75E1-4A4E-B86D-B6918447999D}" type="presParOf" srcId="{FC159431-F9E6-4CA8-B979-66227218EADD}" destId="{C54DA9AF-C110-422C-BA88-6194E77D350D}" srcOrd="1" destOrd="0" presId="urn:microsoft.com/office/officeart/2005/8/layout/list1"/>
    <dgm:cxn modelId="{E1578C86-FDF8-4DC8-B7C8-7937325B23AA}" type="presParOf" srcId="{037A437C-5BA1-44A9-B425-961DAC306581}" destId="{612573FD-E092-446B-A1BE-EC60018B2786}" srcOrd="13" destOrd="0" presId="urn:microsoft.com/office/officeart/2005/8/layout/list1"/>
    <dgm:cxn modelId="{B27F4109-47EC-416A-8270-672134176A33}" type="presParOf" srcId="{037A437C-5BA1-44A9-B425-961DAC306581}" destId="{389BFCB7-B532-4DA9-8522-0CA6E1A6AF82}" srcOrd="14" destOrd="0" presId="urn:microsoft.com/office/officeart/2005/8/layout/list1"/>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99F76F-9050-4616-A862-F718CA6939D5}">
      <dsp:nvSpPr>
        <dsp:cNvPr id="0" name=""/>
        <dsp:cNvSpPr/>
      </dsp:nvSpPr>
      <dsp:spPr>
        <a:xfrm>
          <a:off x="266393" y="371328"/>
          <a:ext cx="9298913" cy="536659"/>
        </a:xfrm>
        <a:prstGeom prst="snip2DiagRect">
          <a:avLst/>
        </a:prstGeom>
        <a:solidFill>
          <a:schemeClr val="tx1"/>
        </a:solidFill>
        <a:ln w="15875" cap="flat" cmpd="sng" algn="ctr">
          <a:noFill/>
          <a:prstDash val="solid"/>
        </a:ln>
        <a:effectLst/>
      </dsp:spPr>
      <dsp:style>
        <a:lnRef idx="2">
          <a:scrgbClr r="0" g="0" b="0"/>
        </a:lnRef>
        <a:fillRef idx="1">
          <a:scrgbClr r="0" g="0" b="0"/>
        </a:fillRef>
        <a:effectRef idx="0">
          <a:scrgbClr r="0" g="0" b="0"/>
        </a:effectRef>
        <a:fontRef idx="minor"/>
      </dsp:style>
    </dsp:sp>
    <dsp:sp modelId="{8B91855B-443B-4717-9121-CEADCE810B77}">
      <dsp:nvSpPr>
        <dsp:cNvPr id="0" name=""/>
        <dsp:cNvSpPr/>
      </dsp:nvSpPr>
      <dsp:spPr>
        <a:xfrm>
          <a:off x="478265" y="35981"/>
          <a:ext cx="8084339" cy="571507"/>
        </a:xfrm>
        <a:prstGeom prst="snip2DiagRect">
          <a:avLst/>
        </a:prstGeom>
        <a:solidFill>
          <a:schemeClr val="accent1">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3082" tIns="0" rIns="253082" bIns="0" numCol="1" spcCol="1270" anchor="ctr" anchorCtr="0">
          <a:noAutofit/>
          <a:scene3d>
            <a:camera prst="orthographicFront"/>
            <a:lightRig rig="soft" dir="t">
              <a:rot lat="0" lon="0" rev="15600000"/>
            </a:lightRig>
          </a:scene3d>
          <a:sp3d extrusionH="57150" prstMaterial="softEdge">
            <a:bevelT w="25400" h="38100"/>
          </a:sp3d>
        </a:bodyPr>
        <a:lstStyle/>
        <a:p>
          <a:pPr marL="0" lvl="0" indent="0" algn="l" defTabSz="889000">
            <a:lnSpc>
              <a:spcPct val="90000"/>
            </a:lnSpc>
            <a:spcBef>
              <a:spcPct val="0"/>
            </a:spcBef>
            <a:spcAft>
              <a:spcPct val="35000"/>
            </a:spcAft>
            <a:buNone/>
          </a:pPr>
          <a:r>
            <a:rPr lang="en-US" sz="2000" b="1" kern="1200" cap="none" spc="100" baseline="0" dirty="0">
              <a:ln/>
              <a:solidFill>
                <a:srgbClr val="000000"/>
              </a:solidFill>
              <a:effectLst/>
            </a:rPr>
            <a:t>Explain Cryogenics theory and history</a:t>
          </a:r>
          <a:endParaRPr lang="en-CA" sz="2000" b="1" kern="1200" cap="none" spc="100" baseline="0" dirty="0">
            <a:ln/>
            <a:solidFill>
              <a:srgbClr val="000000"/>
            </a:solidFill>
            <a:effectLst/>
          </a:endParaRPr>
        </a:p>
      </dsp:txBody>
      <dsp:txXfrm>
        <a:off x="525892" y="83608"/>
        <a:ext cx="7989085" cy="476253"/>
      </dsp:txXfrm>
    </dsp:sp>
    <dsp:sp modelId="{AEC780EF-5724-4BA9-BDA9-D89430E60EC0}">
      <dsp:nvSpPr>
        <dsp:cNvPr id="0" name=""/>
        <dsp:cNvSpPr/>
      </dsp:nvSpPr>
      <dsp:spPr>
        <a:xfrm>
          <a:off x="266393" y="1329734"/>
          <a:ext cx="9298913" cy="536659"/>
        </a:xfrm>
        <a:prstGeom prst="snip2DiagRect">
          <a:avLst/>
        </a:prstGeom>
        <a:solidFill>
          <a:schemeClr val="tx1"/>
        </a:solidFill>
        <a:ln w="15875" cap="flat" cmpd="sng" algn="ctr">
          <a:noFill/>
          <a:prstDash val="solid"/>
        </a:ln>
        <a:effectLst/>
      </dsp:spPr>
      <dsp:style>
        <a:lnRef idx="2">
          <a:scrgbClr r="0" g="0" b="0"/>
        </a:lnRef>
        <a:fillRef idx="1">
          <a:scrgbClr r="0" g="0" b="0"/>
        </a:fillRef>
        <a:effectRef idx="0">
          <a:scrgbClr r="0" g="0" b="0"/>
        </a:effectRef>
        <a:fontRef idx="minor"/>
      </dsp:style>
    </dsp:sp>
    <dsp:sp modelId="{95B37987-E314-4A88-8872-FC550F9102C4}">
      <dsp:nvSpPr>
        <dsp:cNvPr id="0" name=""/>
        <dsp:cNvSpPr/>
      </dsp:nvSpPr>
      <dsp:spPr>
        <a:xfrm>
          <a:off x="478265" y="994387"/>
          <a:ext cx="8084339" cy="571507"/>
        </a:xfrm>
        <a:prstGeom prst="roundRect">
          <a:avLst/>
        </a:prstGeom>
        <a:solidFill>
          <a:schemeClr val="accent1">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3082" tIns="0" rIns="253082" bIns="0" numCol="1" spcCol="1270" anchor="ctr" anchorCtr="0">
          <a:noAutofit/>
          <a:scene3d>
            <a:camera prst="orthographicFront"/>
            <a:lightRig rig="soft" dir="t">
              <a:rot lat="0" lon="0" rev="15600000"/>
            </a:lightRig>
          </a:scene3d>
          <a:sp3d extrusionH="57150" prstMaterial="softEdge">
            <a:bevelT w="25400" h="38100"/>
          </a:sp3d>
        </a:bodyPr>
        <a:lstStyle/>
        <a:p>
          <a:pPr marL="0" lvl="0" indent="0" algn="l" defTabSz="889000">
            <a:lnSpc>
              <a:spcPct val="90000"/>
            </a:lnSpc>
            <a:spcBef>
              <a:spcPct val="0"/>
            </a:spcBef>
            <a:spcAft>
              <a:spcPct val="35000"/>
            </a:spcAft>
            <a:buNone/>
          </a:pPr>
          <a:r>
            <a:rPr lang="en-US" sz="2000" b="1" kern="1200" cap="none" spc="100" baseline="0" dirty="0">
              <a:ln/>
              <a:solidFill>
                <a:srgbClr val="000000"/>
              </a:solidFill>
              <a:effectLst/>
            </a:rPr>
            <a:t>Describe Cryogenic Processing</a:t>
          </a:r>
        </a:p>
      </dsp:txBody>
      <dsp:txXfrm>
        <a:off x="506164" y="1022286"/>
        <a:ext cx="8028541" cy="515709"/>
      </dsp:txXfrm>
    </dsp:sp>
    <dsp:sp modelId="{69F5F227-0642-4B28-BC73-573C29CABF58}">
      <dsp:nvSpPr>
        <dsp:cNvPr id="0" name=""/>
        <dsp:cNvSpPr/>
      </dsp:nvSpPr>
      <dsp:spPr>
        <a:xfrm>
          <a:off x="266393" y="2288141"/>
          <a:ext cx="9298913" cy="536659"/>
        </a:xfrm>
        <a:prstGeom prst="snip2DiagRect">
          <a:avLst/>
        </a:prstGeom>
        <a:solidFill>
          <a:schemeClr val="tx1"/>
        </a:solidFill>
        <a:ln w="15875" cap="flat" cmpd="sng" algn="ctr">
          <a:noFill/>
          <a:prstDash val="solid"/>
        </a:ln>
        <a:effectLst/>
      </dsp:spPr>
      <dsp:style>
        <a:lnRef idx="2">
          <a:scrgbClr r="0" g="0" b="0"/>
        </a:lnRef>
        <a:fillRef idx="1">
          <a:scrgbClr r="0" g="0" b="0"/>
        </a:fillRef>
        <a:effectRef idx="0">
          <a:scrgbClr r="0" g="0" b="0"/>
        </a:effectRef>
        <a:fontRef idx="minor"/>
      </dsp:style>
    </dsp:sp>
    <dsp:sp modelId="{24122DF3-5565-4963-8840-81FAE906C658}">
      <dsp:nvSpPr>
        <dsp:cNvPr id="0" name=""/>
        <dsp:cNvSpPr/>
      </dsp:nvSpPr>
      <dsp:spPr>
        <a:xfrm>
          <a:off x="478265" y="1952793"/>
          <a:ext cx="8084339" cy="571507"/>
        </a:xfrm>
        <a:prstGeom prst="roundRect">
          <a:avLst/>
        </a:prstGeom>
        <a:solidFill>
          <a:schemeClr val="accent1">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3082" tIns="0" rIns="253082" bIns="0" numCol="1" spcCol="1270" anchor="ctr" anchorCtr="0">
          <a:noAutofit/>
          <a:scene3d>
            <a:camera prst="orthographicFront"/>
            <a:lightRig rig="soft" dir="t">
              <a:rot lat="0" lon="0" rev="15600000"/>
            </a:lightRig>
          </a:scene3d>
          <a:sp3d extrusionH="57150" prstMaterial="softEdge">
            <a:bevelT w="25400" h="38100"/>
          </a:sp3d>
        </a:bodyPr>
        <a:lstStyle/>
        <a:p>
          <a:pPr marL="0" lvl="0" indent="0" algn="l" defTabSz="889000">
            <a:lnSpc>
              <a:spcPct val="90000"/>
            </a:lnSpc>
            <a:spcBef>
              <a:spcPct val="0"/>
            </a:spcBef>
            <a:spcAft>
              <a:spcPct val="35000"/>
            </a:spcAft>
            <a:buNone/>
          </a:pPr>
          <a:r>
            <a:rPr lang="en-US" sz="2000" b="1" kern="1200" cap="none" spc="100" baseline="0" dirty="0">
              <a:ln/>
              <a:solidFill>
                <a:srgbClr val="000000"/>
              </a:solidFill>
              <a:effectLst/>
            </a:rPr>
            <a:t>Discuss </a:t>
          </a:r>
          <a:r>
            <a:rPr lang="en-US" sz="2000" b="1" kern="1200" cap="none" spc="100" baseline="0">
              <a:ln/>
              <a:solidFill>
                <a:srgbClr val="000000"/>
              </a:solidFill>
              <a:effectLst/>
            </a:rPr>
            <a:t>metallurgic changes</a:t>
          </a:r>
          <a:endParaRPr lang="en-CA" sz="2000" b="1" kern="1200" cap="none" spc="100" baseline="0" dirty="0">
            <a:ln/>
            <a:solidFill>
              <a:srgbClr val="000000"/>
            </a:solidFill>
            <a:effectLst/>
          </a:endParaRPr>
        </a:p>
      </dsp:txBody>
      <dsp:txXfrm>
        <a:off x="506164" y="1980692"/>
        <a:ext cx="8028541" cy="515709"/>
      </dsp:txXfrm>
    </dsp:sp>
    <dsp:sp modelId="{389BFCB7-B532-4DA9-8522-0CA6E1A6AF82}">
      <dsp:nvSpPr>
        <dsp:cNvPr id="0" name=""/>
        <dsp:cNvSpPr/>
      </dsp:nvSpPr>
      <dsp:spPr>
        <a:xfrm>
          <a:off x="266393" y="3246547"/>
          <a:ext cx="9298913" cy="536659"/>
        </a:xfrm>
        <a:prstGeom prst="snip2DiagRect">
          <a:avLst/>
        </a:prstGeom>
        <a:solidFill>
          <a:schemeClr val="tx1"/>
        </a:solidFill>
        <a:ln w="15875" cap="flat" cmpd="sng" algn="ctr">
          <a:noFill/>
          <a:prstDash val="solid"/>
        </a:ln>
        <a:effectLst/>
      </dsp:spPr>
      <dsp:style>
        <a:lnRef idx="2">
          <a:scrgbClr r="0" g="0" b="0"/>
        </a:lnRef>
        <a:fillRef idx="1">
          <a:scrgbClr r="0" g="0" b="0"/>
        </a:fillRef>
        <a:effectRef idx="0">
          <a:scrgbClr r="0" g="0" b="0"/>
        </a:effectRef>
        <a:fontRef idx="minor"/>
      </dsp:style>
    </dsp:sp>
    <dsp:sp modelId="{C54DA9AF-C110-422C-BA88-6194E77D350D}">
      <dsp:nvSpPr>
        <dsp:cNvPr id="0" name=""/>
        <dsp:cNvSpPr/>
      </dsp:nvSpPr>
      <dsp:spPr>
        <a:xfrm>
          <a:off x="478265" y="2911200"/>
          <a:ext cx="8084339" cy="571507"/>
        </a:xfrm>
        <a:prstGeom prst="roundRect">
          <a:avLst/>
        </a:prstGeom>
        <a:solidFill>
          <a:schemeClr val="accent1">
            <a:hueOff val="0"/>
            <a:satOff val="0"/>
            <a:lumOff val="0"/>
            <a:alphaOff val="0"/>
          </a:schemeClr>
        </a:solidFill>
        <a:ln w="15875"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3082" tIns="0" rIns="253082" bIns="0" numCol="1" spcCol="1270" anchor="ctr" anchorCtr="0">
          <a:noAutofit/>
          <a:scene3d>
            <a:camera prst="orthographicFront"/>
            <a:lightRig rig="soft" dir="t">
              <a:rot lat="0" lon="0" rev="15600000"/>
            </a:lightRig>
          </a:scene3d>
          <a:sp3d extrusionH="57150" prstMaterial="softEdge">
            <a:bevelT w="25400" h="38100"/>
          </a:sp3d>
        </a:bodyPr>
        <a:lstStyle/>
        <a:p>
          <a:pPr marL="0" lvl="0" indent="0" algn="l" defTabSz="889000">
            <a:lnSpc>
              <a:spcPct val="90000"/>
            </a:lnSpc>
            <a:spcBef>
              <a:spcPct val="0"/>
            </a:spcBef>
            <a:spcAft>
              <a:spcPct val="35000"/>
            </a:spcAft>
            <a:buNone/>
          </a:pPr>
          <a:r>
            <a:rPr lang="en-US" sz="2000" b="1" kern="1200" cap="none" spc="100" baseline="0" dirty="0">
              <a:ln/>
              <a:solidFill>
                <a:srgbClr val="000000"/>
              </a:solidFill>
              <a:effectLst/>
            </a:rPr>
            <a:t>List Cryogenic Processing benefits</a:t>
          </a:r>
          <a:endParaRPr lang="en-CA" sz="2000" b="1" kern="1200" cap="none" spc="100" baseline="0" dirty="0">
            <a:ln/>
            <a:solidFill>
              <a:srgbClr val="000000"/>
            </a:solidFill>
            <a:effectLst/>
          </a:endParaRPr>
        </a:p>
      </dsp:txBody>
      <dsp:txXfrm>
        <a:off x="506164" y="2939099"/>
        <a:ext cx="8028541" cy="51570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84DA70-C731-4C70-880D-CCD4705E623C}" type="datetime1">
              <a:rPr lang="en-US" smtClean="0"/>
              <a:t>8/8/2021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0046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D6E202-B606-4609-B914-27C9371A1F6D}" type="datetime1">
              <a:rPr lang="en-US" smtClean="0"/>
              <a:t>8/8/2021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0974233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D6E202-B606-4609-B914-27C9371A1F6D}" type="datetime1">
              <a:rPr lang="en-US" smtClean="0"/>
              <a:t>8/8/2021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0034858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E1D723-8F53-4F53-90B0-1982A396982E}" type="datetime1">
              <a:rPr lang="en-US" smtClean="0"/>
              <a:t>8/8/2021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05226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669AF7-7BEB-44E4-9852-375E34362B5B}" type="datetime1">
              <a:rPr lang="en-US" smtClean="0"/>
              <a:t>8/8/2021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6783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AAC38D-0552-4C82-B593-E6124DFADBE2}" type="datetime1">
              <a:rPr lang="en-US" smtClean="0"/>
              <a:t>8/8/2021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69719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DF0F1C-5577-4ACB-BB62-DF8F3C494C7E}" type="datetime1">
              <a:rPr lang="en-US" smtClean="0"/>
              <a:t>8/8/2021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81883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75B394-D9F9-4F0C-B15D-605F45CB9E9F}" type="datetime1">
              <a:rPr lang="en-US" smtClean="0"/>
              <a:t>8/8/2021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35308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9667345-2558-425A-8533-9BFDBCE15005}" type="datetime1">
              <a:rPr lang="en-US" smtClean="0"/>
              <a:t>8/8/2021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77778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2BEA474-078D-4E9B-9B14-09A87B19DC46}" type="datetime1">
              <a:rPr lang="en-US" smtClean="0"/>
              <a:t>8/8/2021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821072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07D986-8816-4272-A432-0437A28A9828}" type="datetime1">
              <a:rPr lang="en-US" smtClean="0"/>
              <a:t>8/8/2021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22241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2D6E202-B606-4609-B914-27C9371A1F6D}" type="datetime1">
              <a:rPr lang="en-US" smtClean="0"/>
              <a:t>8/8/2021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A98EE3D-8CD1-4C3F-BD1C-C98C9596463C}"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8536265"/>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pic>
        <p:nvPicPr>
          <p:cNvPr id="21" name="Picture 20" descr="A picture containing gear, metalware&#10;&#10;Description automatically generated">
            <a:extLst>
              <a:ext uri="{FF2B5EF4-FFF2-40B4-BE49-F238E27FC236}">
                <a16:creationId xmlns:a16="http://schemas.microsoft.com/office/drawing/2014/main" id="{6B19ED24-1E1B-4DC9-96DB-40F27B19C1DD}"/>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brightnessContrast bright="-75000"/>
                    </a14:imgEffect>
                  </a14:imgLayer>
                </a14:imgProps>
              </a:ext>
            </a:extLst>
          </a:blip>
          <a:srcRect b="8909"/>
          <a:stretch/>
        </p:blipFill>
        <p:spPr>
          <a:xfrm>
            <a:off x="0" y="-1"/>
            <a:ext cx="12192000" cy="6330463"/>
          </a:xfrm>
          <a:prstGeom prst="rect">
            <a:avLst/>
          </a:prstGeom>
        </p:spPr>
      </p:pic>
      <p:pic>
        <p:nvPicPr>
          <p:cNvPr id="8" name="Picture 7" descr="Logo&#10;&#10;Description automatically generated">
            <a:extLst>
              <a:ext uri="{FF2B5EF4-FFF2-40B4-BE49-F238E27FC236}">
                <a16:creationId xmlns:a16="http://schemas.microsoft.com/office/drawing/2014/main" id="{67B371E0-B57B-4867-91DF-ABE9E48CE7AB}"/>
              </a:ext>
            </a:extLst>
          </p:cNvPr>
          <p:cNvPicPr>
            <a:picLocks noChangeAspect="1"/>
          </p:cNvPicPr>
          <p:nvPr/>
        </p:nvPicPr>
        <p:blipFill rotWithShape="1">
          <a:blip r:embed="rId4"/>
          <a:srcRect l="7320" t="23448" r="7361" b="30955"/>
          <a:stretch/>
        </p:blipFill>
        <p:spPr>
          <a:xfrm>
            <a:off x="215190" y="-158746"/>
            <a:ext cx="5457217" cy="1666532"/>
          </a:xfrm>
          <a:prstGeom prst="rect">
            <a:avLst/>
          </a:prstGeom>
        </p:spPr>
      </p:pic>
      <p:sp>
        <p:nvSpPr>
          <p:cNvPr id="2" name="Title 1">
            <a:extLst>
              <a:ext uri="{FF2B5EF4-FFF2-40B4-BE49-F238E27FC236}">
                <a16:creationId xmlns:a16="http://schemas.microsoft.com/office/drawing/2014/main" id="{9AB2EA78-AEB3-469B-9025-3B17201A457B}"/>
              </a:ext>
            </a:extLst>
          </p:cNvPr>
          <p:cNvSpPr>
            <a:spLocks noGrp="1"/>
          </p:cNvSpPr>
          <p:nvPr>
            <p:ph type="ctrTitle" idx="4294967295"/>
          </p:nvPr>
        </p:nvSpPr>
        <p:spPr>
          <a:xfrm>
            <a:off x="0" y="5159882"/>
            <a:ext cx="12192000" cy="823913"/>
          </a:xfrm>
        </p:spPr>
        <p:txBody>
          <a:bodyPr>
            <a:noAutofit/>
          </a:bodyPr>
          <a:lstStyle/>
          <a:p>
            <a:pPr algn="ctr">
              <a:lnSpc>
                <a:spcPct val="100000"/>
              </a:lnSpc>
              <a:spcBef>
                <a:spcPts val="0"/>
              </a:spcBef>
            </a:pPr>
            <a:r>
              <a:rPr lang="en-US" sz="9900" b="1" spc="1000" dirty="0">
                <a:solidFill>
                  <a:schemeClr val="accent1"/>
                </a:solidFill>
              </a:rPr>
              <a:t>CRYOGENICS</a:t>
            </a:r>
            <a:br>
              <a:rPr lang="en-US" sz="9900" b="1" spc="1000" dirty="0">
                <a:solidFill>
                  <a:schemeClr val="accent1"/>
                </a:solidFill>
              </a:rPr>
            </a:br>
            <a:r>
              <a:rPr lang="en-US" sz="2700" spc="1000" dirty="0">
                <a:solidFill>
                  <a:schemeClr val="accent1"/>
                </a:solidFill>
                <a:latin typeface="+mn-lt"/>
              </a:rPr>
              <a:t>CRYOGENIC PROCESSING</a:t>
            </a:r>
          </a:p>
        </p:txBody>
      </p:sp>
      <p:sp>
        <p:nvSpPr>
          <p:cNvPr id="23" name="Rectangle 22">
            <a:extLst>
              <a:ext uri="{FF2B5EF4-FFF2-40B4-BE49-F238E27FC236}">
                <a16:creationId xmlns:a16="http://schemas.microsoft.com/office/drawing/2014/main" id="{9D859719-FD3C-41CF-BE07-A75C3CA01EB7}"/>
              </a:ext>
            </a:extLst>
          </p:cNvPr>
          <p:cNvSpPr/>
          <p:nvPr/>
        </p:nvSpPr>
        <p:spPr>
          <a:xfrm>
            <a:off x="-952" y="6261829"/>
            <a:ext cx="12192952" cy="92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931439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BE4542A-C752-40BA-83D9-3D295C4130B2}"/>
              </a:ext>
            </a:extLst>
          </p:cNvPr>
          <p:cNvSpPr txBox="1"/>
          <p:nvPr/>
        </p:nvSpPr>
        <p:spPr>
          <a:xfrm>
            <a:off x="2476870" y="1656906"/>
            <a:ext cx="9369393" cy="3997441"/>
          </a:xfrm>
          <a:prstGeom prst="rect">
            <a:avLst/>
          </a:prstGeom>
          <a:noFill/>
          <a:ln>
            <a:noFill/>
          </a:ln>
        </p:spPr>
        <p:txBody>
          <a:bodyPr wrap="square" rtlCol="0">
            <a:spAutoFit/>
          </a:bodyPr>
          <a:lstStyle/>
          <a:p>
            <a:pPr marL="360000" indent="-360000" algn="just">
              <a:lnSpc>
                <a:spcPct val="126000"/>
              </a:lnSpc>
              <a:spcAft>
                <a:spcPts val="1200"/>
              </a:spcAft>
              <a:buSzPct val="100000"/>
              <a:buFont typeface="Arial" panose="020B0604020202020204" pitchFamily="34" charset="0"/>
              <a:buChar char="•"/>
            </a:pPr>
            <a:r>
              <a:rPr lang="en-US" sz="2000" spc="100" dirty="0">
                <a:solidFill>
                  <a:srgbClr val="2B2C2C"/>
                </a:solidFill>
              </a:rPr>
              <a:t>Cryogenics Processing is not a coating; it affects the entire volume of the part</a:t>
            </a:r>
          </a:p>
          <a:p>
            <a:pPr marL="360000" indent="-360000" algn="just">
              <a:lnSpc>
                <a:spcPct val="126000"/>
              </a:lnSpc>
              <a:spcAft>
                <a:spcPts val="1200"/>
              </a:spcAft>
              <a:buSzPct val="100000"/>
              <a:buFont typeface="Arial" panose="020B0604020202020204" pitchFamily="34" charset="0"/>
              <a:buChar char="•"/>
            </a:pPr>
            <a:r>
              <a:rPr lang="en-US" sz="2000" spc="100" dirty="0">
                <a:solidFill>
                  <a:srgbClr val="2B2C2C"/>
                </a:solidFill>
              </a:rPr>
              <a:t>Cryogenics Processing does not go away when the part is machined or sharpened; it affects every atom of the structure</a:t>
            </a:r>
          </a:p>
          <a:p>
            <a:pPr marL="360000" indent="-360000" algn="just">
              <a:lnSpc>
                <a:spcPct val="126000"/>
              </a:lnSpc>
              <a:spcAft>
                <a:spcPts val="1200"/>
              </a:spcAft>
              <a:buSzPct val="100000"/>
              <a:buFont typeface="Arial" panose="020B0604020202020204" pitchFamily="34" charset="0"/>
              <a:buChar char="•"/>
            </a:pPr>
            <a:r>
              <a:rPr lang="en-US" sz="2000" spc="100" dirty="0">
                <a:solidFill>
                  <a:srgbClr val="2B2C2C"/>
                </a:solidFill>
              </a:rPr>
              <a:t>Cryogenics Processing is not a substitute for heat-treating; it will not harden parts substantially</a:t>
            </a:r>
          </a:p>
          <a:p>
            <a:pPr marL="360000" indent="-360000" algn="just">
              <a:lnSpc>
                <a:spcPct val="126000"/>
              </a:lnSpc>
              <a:spcAft>
                <a:spcPts val="1200"/>
              </a:spcAft>
              <a:buSzPct val="100000"/>
              <a:buFont typeface="Arial" panose="020B0604020202020204" pitchFamily="34" charset="0"/>
              <a:buChar char="•"/>
            </a:pPr>
            <a:r>
              <a:rPr lang="en-US" sz="2000" spc="100" dirty="0">
                <a:solidFill>
                  <a:srgbClr val="2B2C2C"/>
                </a:solidFill>
              </a:rPr>
              <a:t>Cryogenics Processing is not a fix for bad heat-treating; although it will cause retained austenite to transform to martensite, it will not cure the other ills of bad heat treat</a:t>
            </a:r>
            <a:endParaRPr lang="en-US" sz="2000" b="0" i="0" spc="100" dirty="0">
              <a:solidFill>
                <a:srgbClr val="212529"/>
              </a:solidFill>
              <a:effectLst/>
            </a:endParaRPr>
          </a:p>
        </p:txBody>
      </p:sp>
      <p:sp>
        <p:nvSpPr>
          <p:cNvPr id="31" name="Rectangle 30">
            <a:extLst>
              <a:ext uri="{FF2B5EF4-FFF2-40B4-BE49-F238E27FC236}">
                <a16:creationId xmlns:a16="http://schemas.microsoft.com/office/drawing/2014/main" id="{D7F16AA3-EE24-4221-87FF-DEF84C6EEB9C}"/>
              </a:ext>
            </a:extLst>
          </p:cNvPr>
          <p:cNvSpPr/>
          <p:nvPr/>
        </p:nvSpPr>
        <p:spPr>
          <a:xfrm>
            <a:off x="-952" y="6261829"/>
            <a:ext cx="12192952" cy="92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2" name="Picture 11">
            <a:extLst>
              <a:ext uri="{FF2B5EF4-FFF2-40B4-BE49-F238E27FC236}">
                <a16:creationId xmlns:a16="http://schemas.microsoft.com/office/drawing/2014/main" id="{10C605A1-C589-46C3-910F-F5918469BD3B}"/>
              </a:ext>
            </a:extLst>
          </p:cNvPr>
          <p:cNvPicPr>
            <a:picLocks noChangeAspect="1"/>
          </p:cNvPicPr>
          <p:nvPr/>
        </p:nvPicPr>
        <p:blipFill>
          <a:blip r:embed="rId2">
            <a:alphaModFix amt="50000"/>
          </a:blip>
          <a:srcRect/>
          <a:stretch/>
        </p:blipFill>
        <p:spPr>
          <a:xfrm>
            <a:off x="-790006" y="3629264"/>
            <a:ext cx="3692487" cy="3692487"/>
          </a:xfrm>
          <a:prstGeom prst="rect">
            <a:avLst/>
          </a:prstGeom>
        </p:spPr>
      </p:pic>
      <p:pic>
        <p:nvPicPr>
          <p:cNvPr id="9" name="Picture 8" descr="Logo&#10;&#10;Description automatically generated">
            <a:extLst>
              <a:ext uri="{FF2B5EF4-FFF2-40B4-BE49-F238E27FC236}">
                <a16:creationId xmlns:a16="http://schemas.microsoft.com/office/drawing/2014/main" id="{0CDB8A66-C0A7-4C18-AECA-749CE2129016}"/>
              </a:ext>
            </a:extLst>
          </p:cNvPr>
          <p:cNvPicPr>
            <a:picLocks noChangeAspect="1"/>
          </p:cNvPicPr>
          <p:nvPr/>
        </p:nvPicPr>
        <p:blipFill rotWithShape="1">
          <a:blip r:embed="rId3">
            <a:alphaModFix amt="25000"/>
          </a:blip>
          <a:srcRect l="4579" t="19643" r="4998" b="27915"/>
          <a:stretch/>
        </p:blipFill>
        <p:spPr>
          <a:xfrm>
            <a:off x="9137879" y="6090359"/>
            <a:ext cx="2593905" cy="859645"/>
          </a:xfrm>
          <a:prstGeom prst="rect">
            <a:avLst/>
          </a:prstGeom>
        </p:spPr>
      </p:pic>
      <p:sp>
        <p:nvSpPr>
          <p:cNvPr id="10" name="TextBox 9">
            <a:extLst>
              <a:ext uri="{FF2B5EF4-FFF2-40B4-BE49-F238E27FC236}">
                <a16:creationId xmlns:a16="http://schemas.microsoft.com/office/drawing/2014/main" id="{9DF349E1-8EB1-4464-B333-2A264E832423}"/>
              </a:ext>
            </a:extLst>
          </p:cNvPr>
          <p:cNvSpPr txBox="1"/>
          <p:nvPr/>
        </p:nvSpPr>
        <p:spPr>
          <a:xfrm>
            <a:off x="2476870" y="285938"/>
            <a:ext cx="9715130" cy="914401"/>
          </a:xfrm>
          <a:prstGeom prst="rect">
            <a:avLst/>
          </a:prstGeom>
        </p:spPr>
        <p:txBody>
          <a:bodyPr vert="horz" lIns="91440" tIns="45720" rIns="91440" bIns="45720" rtlCol="0" anchor="b">
            <a:noAutofit/>
          </a:bodyPr>
          <a:lstStyle/>
          <a:p>
            <a:pPr defTabSz="914400">
              <a:spcBef>
                <a:spcPct val="0"/>
              </a:spcBef>
            </a:pPr>
            <a:r>
              <a:rPr lang="en-US" sz="4400" spc="200" dirty="0">
                <a:solidFill>
                  <a:schemeClr val="tx2"/>
                </a:solidFill>
                <a:latin typeface="+mj-lt"/>
                <a:ea typeface="+mj-ea"/>
                <a:cs typeface="+mj-cs"/>
              </a:rPr>
              <a:t>CRYOGENICS PROCESSING</a:t>
            </a:r>
          </a:p>
        </p:txBody>
      </p:sp>
    </p:spTree>
    <p:extLst>
      <p:ext uri="{BB962C8B-B14F-4D97-AF65-F5344CB8AC3E}">
        <p14:creationId xmlns:p14="http://schemas.microsoft.com/office/powerpoint/2010/main" val="323656969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BE4542A-C752-40BA-83D9-3D295C4130B2}"/>
              </a:ext>
            </a:extLst>
          </p:cNvPr>
          <p:cNvSpPr txBox="1"/>
          <p:nvPr/>
        </p:nvSpPr>
        <p:spPr>
          <a:xfrm>
            <a:off x="2476870" y="1656906"/>
            <a:ext cx="9369393" cy="3455754"/>
          </a:xfrm>
          <a:prstGeom prst="rect">
            <a:avLst/>
          </a:prstGeom>
          <a:noFill/>
          <a:ln>
            <a:noFill/>
          </a:ln>
        </p:spPr>
        <p:txBody>
          <a:bodyPr wrap="square" rtlCol="0">
            <a:spAutoFit/>
          </a:bodyPr>
          <a:lstStyle/>
          <a:p>
            <a:pPr marL="360000" indent="-360000" algn="just">
              <a:lnSpc>
                <a:spcPct val="126000"/>
              </a:lnSpc>
              <a:spcAft>
                <a:spcPts val="1200"/>
              </a:spcAft>
              <a:buSzPct val="100000"/>
              <a:buFont typeface="Arial" panose="020B0604020202020204" pitchFamily="34" charset="0"/>
              <a:buChar char="•"/>
            </a:pPr>
            <a:r>
              <a:rPr lang="en-US" sz="2000" spc="100" dirty="0">
                <a:solidFill>
                  <a:srgbClr val="2B2C2C"/>
                </a:solidFill>
              </a:rPr>
              <a:t>DCT makes changes to the crystalline structure of materials</a:t>
            </a:r>
          </a:p>
          <a:p>
            <a:pPr marL="360000" indent="-360000" algn="just">
              <a:lnSpc>
                <a:spcPct val="126000"/>
              </a:lnSpc>
              <a:spcAft>
                <a:spcPts val="1200"/>
              </a:spcAft>
              <a:buSzPct val="100000"/>
              <a:buFont typeface="Arial" panose="020B0604020202020204" pitchFamily="34" charset="0"/>
              <a:buChar char="•"/>
            </a:pPr>
            <a:r>
              <a:rPr lang="en-US" sz="2000" b="0" i="0" spc="100" dirty="0">
                <a:solidFill>
                  <a:srgbClr val="2B2C2C"/>
                </a:solidFill>
                <a:effectLst/>
              </a:rPr>
              <a:t>The major results of these changes are enhanced abrasion resistance and fatigue resistance of the materials</a:t>
            </a:r>
          </a:p>
          <a:p>
            <a:pPr marL="360000" indent="-360000" algn="just">
              <a:lnSpc>
                <a:spcPct val="126000"/>
              </a:lnSpc>
              <a:spcAft>
                <a:spcPts val="1200"/>
              </a:spcAft>
              <a:buSzPct val="100000"/>
              <a:buFont typeface="Arial" panose="020B0604020202020204" pitchFamily="34" charset="0"/>
              <a:buChar char="•"/>
            </a:pPr>
            <a:r>
              <a:rPr lang="en-US" sz="2000" spc="100" dirty="0">
                <a:solidFill>
                  <a:srgbClr val="2B2C2C"/>
                </a:solidFill>
              </a:rPr>
              <a:t>The known changes are transformation of retained austenite to martensite in hardened steels, reduction of residual stress, precipitation of fine carbides in steel, reduction in point defects, redistribution of alloying elements, and making the crystalline lattice more orderly</a:t>
            </a:r>
            <a:endParaRPr lang="en-US" sz="2000" b="0" i="0" spc="100" dirty="0">
              <a:solidFill>
                <a:srgbClr val="212529"/>
              </a:solidFill>
              <a:effectLst/>
            </a:endParaRPr>
          </a:p>
        </p:txBody>
      </p:sp>
      <p:sp>
        <p:nvSpPr>
          <p:cNvPr id="31" name="Rectangle 30">
            <a:extLst>
              <a:ext uri="{FF2B5EF4-FFF2-40B4-BE49-F238E27FC236}">
                <a16:creationId xmlns:a16="http://schemas.microsoft.com/office/drawing/2014/main" id="{D7F16AA3-EE24-4221-87FF-DEF84C6EEB9C}"/>
              </a:ext>
            </a:extLst>
          </p:cNvPr>
          <p:cNvSpPr/>
          <p:nvPr/>
        </p:nvSpPr>
        <p:spPr>
          <a:xfrm>
            <a:off x="-952" y="6261829"/>
            <a:ext cx="12192952" cy="92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2" name="Picture 11">
            <a:extLst>
              <a:ext uri="{FF2B5EF4-FFF2-40B4-BE49-F238E27FC236}">
                <a16:creationId xmlns:a16="http://schemas.microsoft.com/office/drawing/2014/main" id="{10C605A1-C589-46C3-910F-F5918469BD3B}"/>
              </a:ext>
            </a:extLst>
          </p:cNvPr>
          <p:cNvPicPr>
            <a:picLocks noChangeAspect="1"/>
          </p:cNvPicPr>
          <p:nvPr/>
        </p:nvPicPr>
        <p:blipFill>
          <a:blip r:embed="rId2">
            <a:alphaModFix amt="50000"/>
          </a:blip>
          <a:srcRect/>
          <a:stretch/>
        </p:blipFill>
        <p:spPr>
          <a:xfrm>
            <a:off x="-790006" y="3629264"/>
            <a:ext cx="3692487" cy="3692487"/>
          </a:xfrm>
          <a:prstGeom prst="rect">
            <a:avLst/>
          </a:prstGeom>
        </p:spPr>
      </p:pic>
      <p:pic>
        <p:nvPicPr>
          <p:cNvPr id="9" name="Picture 8" descr="Logo&#10;&#10;Description automatically generated">
            <a:extLst>
              <a:ext uri="{FF2B5EF4-FFF2-40B4-BE49-F238E27FC236}">
                <a16:creationId xmlns:a16="http://schemas.microsoft.com/office/drawing/2014/main" id="{0CDB8A66-C0A7-4C18-AECA-749CE2129016}"/>
              </a:ext>
            </a:extLst>
          </p:cNvPr>
          <p:cNvPicPr>
            <a:picLocks noChangeAspect="1"/>
          </p:cNvPicPr>
          <p:nvPr/>
        </p:nvPicPr>
        <p:blipFill rotWithShape="1">
          <a:blip r:embed="rId3">
            <a:alphaModFix amt="25000"/>
          </a:blip>
          <a:srcRect l="4579" t="19643" r="4998" b="27915"/>
          <a:stretch/>
        </p:blipFill>
        <p:spPr>
          <a:xfrm>
            <a:off x="9137879" y="6090359"/>
            <a:ext cx="2593905" cy="859645"/>
          </a:xfrm>
          <a:prstGeom prst="rect">
            <a:avLst/>
          </a:prstGeom>
        </p:spPr>
      </p:pic>
      <p:sp>
        <p:nvSpPr>
          <p:cNvPr id="10" name="TextBox 9">
            <a:extLst>
              <a:ext uri="{FF2B5EF4-FFF2-40B4-BE49-F238E27FC236}">
                <a16:creationId xmlns:a16="http://schemas.microsoft.com/office/drawing/2014/main" id="{9DF349E1-8EB1-4464-B333-2A264E832423}"/>
              </a:ext>
            </a:extLst>
          </p:cNvPr>
          <p:cNvSpPr txBox="1"/>
          <p:nvPr/>
        </p:nvSpPr>
        <p:spPr>
          <a:xfrm>
            <a:off x="2476870" y="285938"/>
            <a:ext cx="9715130" cy="914401"/>
          </a:xfrm>
          <a:prstGeom prst="rect">
            <a:avLst/>
          </a:prstGeom>
        </p:spPr>
        <p:txBody>
          <a:bodyPr vert="horz" lIns="91440" tIns="45720" rIns="91440" bIns="45720" rtlCol="0" anchor="b">
            <a:noAutofit/>
          </a:bodyPr>
          <a:lstStyle/>
          <a:p>
            <a:pPr defTabSz="914400">
              <a:spcBef>
                <a:spcPct val="0"/>
              </a:spcBef>
            </a:pPr>
            <a:r>
              <a:rPr lang="en-US" sz="4400" spc="200" dirty="0">
                <a:solidFill>
                  <a:schemeClr val="tx2"/>
                </a:solidFill>
                <a:latin typeface="+mj-lt"/>
                <a:ea typeface="+mj-ea"/>
                <a:cs typeface="+mj-cs"/>
              </a:rPr>
              <a:t>CRYOGENICS PROCESSING</a:t>
            </a:r>
          </a:p>
        </p:txBody>
      </p:sp>
    </p:spTree>
    <p:extLst>
      <p:ext uri="{BB962C8B-B14F-4D97-AF65-F5344CB8AC3E}">
        <p14:creationId xmlns:p14="http://schemas.microsoft.com/office/powerpoint/2010/main" val="21067565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BE4542A-C752-40BA-83D9-3D295C4130B2}"/>
              </a:ext>
            </a:extLst>
          </p:cNvPr>
          <p:cNvSpPr txBox="1"/>
          <p:nvPr/>
        </p:nvSpPr>
        <p:spPr>
          <a:xfrm>
            <a:off x="2476870" y="1656906"/>
            <a:ext cx="9369393" cy="3720442"/>
          </a:xfrm>
          <a:prstGeom prst="rect">
            <a:avLst/>
          </a:prstGeom>
          <a:noFill/>
          <a:ln>
            <a:noFill/>
          </a:ln>
        </p:spPr>
        <p:txBody>
          <a:bodyPr wrap="square" rtlCol="0">
            <a:spAutoFit/>
          </a:bodyPr>
          <a:lstStyle/>
          <a:p>
            <a:pPr marL="360000" indent="-360000" algn="just">
              <a:lnSpc>
                <a:spcPct val="126000"/>
              </a:lnSpc>
              <a:spcAft>
                <a:spcPts val="1200"/>
              </a:spcAft>
              <a:buSzPct val="100000"/>
              <a:buFont typeface="Arial" panose="020B0604020202020204" pitchFamily="34" charset="0"/>
              <a:buChar char="•"/>
            </a:pPr>
            <a:r>
              <a:rPr lang="en-US" sz="2000" spc="100" dirty="0">
                <a:solidFill>
                  <a:srgbClr val="2B2C2C"/>
                </a:solidFill>
              </a:rPr>
              <a:t>The change of retained austenite to martensite happens in steel and cast iron only</a:t>
            </a:r>
          </a:p>
          <a:p>
            <a:pPr marL="360000" indent="-360000" algn="just">
              <a:lnSpc>
                <a:spcPct val="126000"/>
              </a:lnSpc>
              <a:spcAft>
                <a:spcPts val="1200"/>
              </a:spcAft>
              <a:buSzPct val="100000"/>
              <a:buFont typeface="Arial" panose="020B0604020202020204" pitchFamily="34" charset="0"/>
              <a:buChar char="•"/>
            </a:pPr>
            <a:r>
              <a:rPr lang="en-US" sz="2000" spc="100" dirty="0">
                <a:solidFill>
                  <a:srgbClr val="2B2C2C"/>
                </a:solidFill>
              </a:rPr>
              <a:t>Despite what many metallurgists think, changing austenite to martensite is not the only thing Cryogenic Processing does</a:t>
            </a:r>
          </a:p>
          <a:p>
            <a:pPr marL="360000" indent="-360000" algn="just">
              <a:lnSpc>
                <a:spcPct val="126000"/>
              </a:lnSpc>
              <a:spcAft>
                <a:spcPts val="1200"/>
              </a:spcAft>
              <a:buSzPct val="100000"/>
              <a:buFont typeface="Arial" panose="020B0604020202020204" pitchFamily="34" charset="0"/>
              <a:buChar char="•"/>
            </a:pPr>
            <a:r>
              <a:rPr lang="en-US" sz="2000" spc="100" dirty="0">
                <a:solidFill>
                  <a:srgbClr val="2B2C2C"/>
                </a:solidFill>
              </a:rPr>
              <a:t>DCT</a:t>
            </a:r>
            <a:r>
              <a:rPr lang="en-US" sz="2000" b="0" i="0" spc="100" dirty="0">
                <a:solidFill>
                  <a:srgbClr val="2B2C2C"/>
                </a:solidFill>
                <a:effectLst/>
              </a:rPr>
              <a:t> works on materials other than steel</a:t>
            </a:r>
          </a:p>
          <a:p>
            <a:pPr marL="360000" indent="-360000" algn="just">
              <a:lnSpc>
                <a:spcPct val="126000"/>
              </a:lnSpc>
              <a:spcAft>
                <a:spcPts val="1200"/>
              </a:spcAft>
              <a:buSzPct val="100000"/>
              <a:buFont typeface="Arial" panose="020B0604020202020204" pitchFamily="34" charset="0"/>
              <a:buChar char="•"/>
            </a:pPr>
            <a:r>
              <a:rPr lang="en-US" sz="2000" spc="100" dirty="0">
                <a:solidFill>
                  <a:srgbClr val="2B2C2C"/>
                </a:solidFill>
              </a:rPr>
              <a:t>Brake rotors made of cast iron that is pearlitic in structure have no retained austenite, but scientific results show an increase in life of up to seven times</a:t>
            </a:r>
          </a:p>
        </p:txBody>
      </p:sp>
      <p:sp>
        <p:nvSpPr>
          <p:cNvPr id="31" name="Rectangle 30">
            <a:extLst>
              <a:ext uri="{FF2B5EF4-FFF2-40B4-BE49-F238E27FC236}">
                <a16:creationId xmlns:a16="http://schemas.microsoft.com/office/drawing/2014/main" id="{D7F16AA3-EE24-4221-87FF-DEF84C6EEB9C}"/>
              </a:ext>
            </a:extLst>
          </p:cNvPr>
          <p:cNvSpPr/>
          <p:nvPr/>
        </p:nvSpPr>
        <p:spPr>
          <a:xfrm>
            <a:off x="-952" y="6261829"/>
            <a:ext cx="12192952" cy="92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2" name="Picture 11">
            <a:extLst>
              <a:ext uri="{FF2B5EF4-FFF2-40B4-BE49-F238E27FC236}">
                <a16:creationId xmlns:a16="http://schemas.microsoft.com/office/drawing/2014/main" id="{10C605A1-C589-46C3-910F-F5918469BD3B}"/>
              </a:ext>
            </a:extLst>
          </p:cNvPr>
          <p:cNvPicPr>
            <a:picLocks noChangeAspect="1"/>
          </p:cNvPicPr>
          <p:nvPr/>
        </p:nvPicPr>
        <p:blipFill>
          <a:blip r:embed="rId2">
            <a:alphaModFix amt="50000"/>
          </a:blip>
          <a:srcRect/>
          <a:stretch/>
        </p:blipFill>
        <p:spPr>
          <a:xfrm>
            <a:off x="-790006" y="3629264"/>
            <a:ext cx="3692487" cy="3692487"/>
          </a:xfrm>
          <a:prstGeom prst="rect">
            <a:avLst/>
          </a:prstGeom>
        </p:spPr>
      </p:pic>
      <p:pic>
        <p:nvPicPr>
          <p:cNvPr id="9" name="Picture 8" descr="Logo&#10;&#10;Description automatically generated">
            <a:extLst>
              <a:ext uri="{FF2B5EF4-FFF2-40B4-BE49-F238E27FC236}">
                <a16:creationId xmlns:a16="http://schemas.microsoft.com/office/drawing/2014/main" id="{0CDB8A66-C0A7-4C18-AECA-749CE2129016}"/>
              </a:ext>
            </a:extLst>
          </p:cNvPr>
          <p:cNvPicPr>
            <a:picLocks noChangeAspect="1"/>
          </p:cNvPicPr>
          <p:nvPr/>
        </p:nvPicPr>
        <p:blipFill rotWithShape="1">
          <a:blip r:embed="rId3">
            <a:alphaModFix amt="25000"/>
          </a:blip>
          <a:srcRect l="4579" t="19643" r="4998" b="27915"/>
          <a:stretch/>
        </p:blipFill>
        <p:spPr>
          <a:xfrm>
            <a:off x="9137879" y="6090359"/>
            <a:ext cx="2593905" cy="859645"/>
          </a:xfrm>
          <a:prstGeom prst="rect">
            <a:avLst/>
          </a:prstGeom>
        </p:spPr>
      </p:pic>
      <p:sp>
        <p:nvSpPr>
          <p:cNvPr id="10" name="TextBox 9">
            <a:extLst>
              <a:ext uri="{FF2B5EF4-FFF2-40B4-BE49-F238E27FC236}">
                <a16:creationId xmlns:a16="http://schemas.microsoft.com/office/drawing/2014/main" id="{9DF349E1-8EB1-4464-B333-2A264E832423}"/>
              </a:ext>
            </a:extLst>
          </p:cNvPr>
          <p:cNvSpPr txBox="1"/>
          <p:nvPr/>
        </p:nvSpPr>
        <p:spPr>
          <a:xfrm>
            <a:off x="2476870" y="285938"/>
            <a:ext cx="9715130" cy="914401"/>
          </a:xfrm>
          <a:prstGeom prst="rect">
            <a:avLst/>
          </a:prstGeom>
        </p:spPr>
        <p:txBody>
          <a:bodyPr vert="horz" lIns="91440" tIns="45720" rIns="91440" bIns="45720" rtlCol="0" anchor="b">
            <a:noAutofit/>
          </a:bodyPr>
          <a:lstStyle/>
          <a:p>
            <a:pPr defTabSz="914400">
              <a:spcBef>
                <a:spcPct val="0"/>
              </a:spcBef>
            </a:pPr>
            <a:r>
              <a:rPr lang="en-US" sz="4400" spc="200" dirty="0">
                <a:solidFill>
                  <a:schemeClr val="tx2"/>
                </a:solidFill>
                <a:latin typeface="+mj-lt"/>
                <a:ea typeface="+mj-ea"/>
                <a:cs typeface="+mj-cs"/>
              </a:rPr>
              <a:t>CRYOGENICS PROCESSING</a:t>
            </a:r>
          </a:p>
        </p:txBody>
      </p:sp>
    </p:spTree>
    <p:extLst>
      <p:ext uri="{BB962C8B-B14F-4D97-AF65-F5344CB8AC3E}">
        <p14:creationId xmlns:p14="http://schemas.microsoft.com/office/powerpoint/2010/main" val="15024159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BE4542A-C752-40BA-83D9-3D295C4130B2}"/>
              </a:ext>
            </a:extLst>
          </p:cNvPr>
          <p:cNvSpPr txBox="1"/>
          <p:nvPr/>
        </p:nvSpPr>
        <p:spPr>
          <a:xfrm>
            <a:off x="2476870" y="1656906"/>
            <a:ext cx="9369393" cy="3997441"/>
          </a:xfrm>
          <a:prstGeom prst="rect">
            <a:avLst/>
          </a:prstGeom>
          <a:noFill/>
          <a:ln>
            <a:noFill/>
          </a:ln>
        </p:spPr>
        <p:txBody>
          <a:bodyPr wrap="square" rtlCol="0">
            <a:spAutoFit/>
          </a:bodyPr>
          <a:lstStyle/>
          <a:p>
            <a:pPr marL="360000" indent="-360000" algn="just">
              <a:lnSpc>
                <a:spcPct val="126000"/>
              </a:lnSpc>
              <a:spcAft>
                <a:spcPts val="1200"/>
              </a:spcAft>
              <a:buSzPct val="100000"/>
              <a:buFont typeface="Arial" panose="020B0604020202020204" pitchFamily="34" charset="0"/>
              <a:buChar char="•"/>
            </a:pPr>
            <a:r>
              <a:rPr lang="en-US" sz="2000" spc="100" dirty="0">
                <a:solidFill>
                  <a:srgbClr val="2B2C2C"/>
                </a:solidFill>
              </a:rPr>
              <a:t>Most metals and some plastics respond to Cryogenic Processing</a:t>
            </a:r>
          </a:p>
          <a:p>
            <a:pPr marL="360000" indent="-360000" algn="just">
              <a:lnSpc>
                <a:spcPct val="126000"/>
              </a:lnSpc>
              <a:spcAft>
                <a:spcPts val="1200"/>
              </a:spcAft>
              <a:buSzPct val="100000"/>
              <a:buFont typeface="Arial" panose="020B0604020202020204" pitchFamily="34" charset="0"/>
              <a:buChar char="•"/>
            </a:pPr>
            <a:r>
              <a:rPr lang="en-US" sz="2000" b="0" i="0" spc="100" dirty="0">
                <a:solidFill>
                  <a:srgbClr val="2B2C2C"/>
                </a:solidFill>
                <a:effectLst/>
              </a:rPr>
              <a:t>Metals are crystalline in structure, which </a:t>
            </a:r>
            <a:r>
              <a:rPr lang="en-US" sz="2000" spc="100" dirty="0">
                <a:solidFill>
                  <a:srgbClr val="2B2C2C"/>
                </a:solidFill>
              </a:rPr>
              <a:t>means the atoms of the metal line up in a (fairly) orderly fashion</a:t>
            </a:r>
          </a:p>
          <a:p>
            <a:pPr marL="360000" indent="-360000" algn="just">
              <a:lnSpc>
                <a:spcPct val="126000"/>
              </a:lnSpc>
              <a:spcAft>
                <a:spcPts val="1200"/>
              </a:spcAft>
              <a:buSzPct val="100000"/>
              <a:buFont typeface="Arial" panose="020B0604020202020204" pitchFamily="34" charset="0"/>
              <a:buChar char="•"/>
            </a:pPr>
            <a:r>
              <a:rPr lang="en-US" sz="2000" b="0" i="0" spc="100" dirty="0">
                <a:solidFill>
                  <a:srgbClr val="2B2C2C"/>
                </a:solidFill>
                <a:effectLst/>
              </a:rPr>
              <a:t>When we reduce the temperature of an object the atoms in the object come closer together </a:t>
            </a:r>
            <a:r>
              <a:rPr lang="en-US" sz="2000" spc="100" dirty="0">
                <a:solidFill>
                  <a:srgbClr val="212529"/>
                </a:solidFill>
              </a:rPr>
              <a:t>producing a more refined crystalline formation in metals and crystalline plastics</a:t>
            </a:r>
          </a:p>
          <a:p>
            <a:pPr marL="360000" indent="-360000" algn="just">
              <a:lnSpc>
                <a:spcPct val="126000"/>
              </a:lnSpc>
              <a:spcAft>
                <a:spcPts val="1200"/>
              </a:spcAft>
              <a:buSzPct val="100000"/>
              <a:buFont typeface="Arial" panose="020B0604020202020204" pitchFamily="34" charset="0"/>
              <a:buChar char="•"/>
            </a:pPr>
            <a:r>
              <a:rPr lang="en-US" sz="2000" b="0" i="0" spc="100" dirty="0">
                <a:solidFill>
                  <a:srgbClr val="212529"/>
                </a:solidFill>
                <a:effectLst/>
              </a:rPr>
              <a:t>Metal objects transmit sound and vibration differently after processing</a:t>
            </a:r>
            <a:endParaRPr lang="en-US" sz="2000" b="0" i="0" spc="100" dirty="0">
              <a:solidFill>
                <a:srgbClr val="2B2C2C"/>
              </a:solidFill>
              <a:effectLst/>
            </a:endParaRPr>
          </a:p>
        </p:txBody>
      </p:sp>
      <p:sp>
        <p:nvSpPr>
          <p:cNvPr id="31" name="Rectangle 30">
            <a:extLst>
              <a:ext uri="{FF2B5EF4-FFF2-40B4-BE49-F238E27FC236}">
                <a16:creationId xmlns:a16="http://schemas.microsoft.com/office/drawing/2014/main" id="{D7F16AA3-EE24-4221-87FF-DEF84C6EEB9C}"/>
              </a:ext>
            </a:extLst>
          </p:cNvPr>
          <p:cNvSpPr/>
          <p:nvPr/>
        </p:nvSpPr>
        <p:spPr>
          <a:xfrm>
            <a:off x="-952" y="6261829"/>
            <a:ext cx="12192952" cy="92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2" name="Picture 11">
            <a:extLst>
              <a:ext uri="{FF2B5EF4-FFF2-40B4-BE49-F238E27FC236}">
                <a16:creationId xmlns:a16="http://schemas.microsoft.com/office/drawing/2014/main" id="{10C605A1-C589-46C3-910F-F5918469BD3B}"/>
              </a:ext>
            </a:extLst>
          </p:cNvPr>
          <p:cNvPicPr>
            <a:picLocks noChangeAspect="1"/>
          </p:cNvPicPr>
          <p:nvPr/>
        </p:nvPicPr>
        <p:blipFill>
          <a:blip r:embed="rId2">
            <a:alphaModFix amt="50000"/>
          </a:blip>
          <a:srcRect/>
          <a:stretch/>
        </p:blipFill>
        <p:spPr>
          <a:xfrm>
            <a:off x="-790006" y="3629264"/>
            <a:ext cx="3692487" cy="3692487"/>
          </a:xfrm>
          <a:prstGeom prst="rect">
            <a:avLst/>
          </a:prstGeom>
        </p:spPr>
      </p:pic>
      <p:pic>
        <p:nvPicPr>
          <p:cNvPr id="9" name="Picture 8" descr="Logo&#10;&#10;Description automatically generated">
            <a:extLst>
              <a:ext uri="{FF2B5EF4-FFF2-40B4-BE49-F238E27FC236}">
                <a16:creationId xmlns:a16="http://schemas.microsoft.com/office/drawing/2014/main" id="{0CDB8A66-C0A7-4C18-AECA-749CE2129016}"/>
              </a:ext>
            </a:extLst>
          </p:cNvPr>
          <p:cNvPicPr>
            <a:picLocks noChangeAspect="1"/>
          </p:cNvPicPr>
          <p:nvPr/>
        </p:nvPicPr>
        <p:blipFill rotWithShape="1">
          <a:blip r:embed="rId3">
            <a:alphaModFix amt="25000"/>
          </a:blip>
          <a:srcRect l="4579" t="19643" r="4998" b="27915"/>
          <a:stretch/>
        </p:blipFill>
        <p:spPr>
          <a:xfrm>
            <a:off x="9137879" y="6090359"/>
            <a:ext cx="2593905" cy="859645"/>
          </a:xfrm>
          <a:prstGeom prst="rect">
            <a:avLst/>
          </a:prstGeom>
        </p:spPr>
      </p:pic>
      <p:sp>
        <p:nvSpPr>
          <p:cNvPr id="10" name="TextBox 9">
            <a:extLst>
              <a:ext uri="{FF2B5EF4-FFF2-40B4-BE49-F238E27FC236}">
                <a16:creationId xmlns:a16="http://schemas.microsoft.com/office/drawing/2014/main" id="{9DF349E1-8EB1-4464-B333-2A264E832423}"/>
              </a:ext>
            </a:extLst>
          </p:cNvPr>
          <p:cNvSpPr txBox="1"/>
          <p:nvPr/>
        </p:nvSpPr>
        <p:spPr>
          <a:xfrm>
            <a:off x="2476870" y="285938"/>
            <a:ext cx="9715130" cy="914401"/>
          </a:xfrm>
          <a:prstGeom prst="rect">
            <a:avLst/>
          </a:prstGeom>
        </p:spPr>
        <p:txBody>
          <a:bodyPr vert="horz" lIns="91440" tIns="45720" rIns="91440" bIns="45720" rtlCol="0" anchor="b">
            <a:noAutofit/>
          </a:bodyPr>
          <a:lstStyle/>
          <a:p>
            <a:pPr defTabSz="914400">
              <a:spcBef>
                <a:spcPct val="0"/>
              </a:spcBef>
            </a:pPr>
            <a:r>
              <a:rPr lang="en-US" sz="4400" spc="200" dirty="0">
                <a:solidFill>
                  <a:schemeClr val="tx2"/>
                </a:solidFill>
                <a:latin typeface="+mj-lt"/>
                <a:ea typeface="+mj-ea"/>
                <a:cs typeface="+mj-cs"/>
              </a:rPr>
              <a:t>CRYOGENICS PROCESSING</a:t>
            </a:r>
          </a:p>
        </p:txBody>
      </p:sp>
    </p:spTree>
    <p:extLst>
      <p:ext uri="{BB962C8B-B14F-4D97-AF65-F5344CB8AC3E}">
        <p14:creationId xmlns:p14="http://schemas.microsoft.com/office/powerpoint/2010/main" val="12026303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BE4542A-C752-40BA-83D9-3D295C4130B2}"/>
              </a:ext>
            </a:extLst>
          </p:cNvPr>
          <p:cNvSpPr txBox="1"/>
          <p:nvPr/>
        </p:nvSpPr>
        <p:spPr>
          <a:xfrm>
            <a:off x="2476870" y="1656906"/>
            <a:ext cx="9369393" cy="3997441"/>
          </a:xfrm>
          <a:prstGeom prst="rect">
            <a:avLst/>
          </a:prstGeom>
          <a:noFill/>
          <a:ln>
            <a:noFill/>
          </a:ln>
        </p:spPr>
        <p:txBody>
          <a:bodyPr wrap="square" rtlCol="0">
            <a:spAutoFit/>
          </a:bodyPr>
          <a:lstStyle/>
          <a:p>
            <a:pPr marL="360000" indent="-360000" algn="just">
              <a:lnSpc>
                <a:spcPct val="126000"/>
              </a:lnSpc>
              <a:spcAft>
                <a:spcPts val="1200"/>
              </a:spcAft>
              <a:buSzPct val="100000"/>
              <a:buFont typeface="Arial" panose="020B0604020202020204" pitchFamily="34" charset="0"/>
              <a:buChar char="•"/>
            </a:pPr>
            <a:r>
              <a:rPr lang="en-US" sz="2000" spc="100" dirty="0">
                <a:solidFill>
                  <a:srgbClr val="2B2C2C"/>
                </a:solidFill>
              </a:rPr>
              <a:t>Cold causes retained austenite to change to martensite</a:t>
            </a:r>
          </a:p>
          <a:p>
            <a:pPr marL="360000" indent="-360000" algn="just">
              <a:lnSpc>
                <a:spcPct val="126000"/>
              </a:lnSpc>
              <a:spcAft>
                <a:spcPts val="1200"/>
              </a:spcAft>
              <a:buSzPct val="100000"/>
              <a:buFont typeface="Arial" panose="020B0604020202020204" pitchFamily="34" charset="0"/>
              <a:buChar char="•"/>
            </a:pPr>
            <a:r>
              <a:rPr lang="en-US" sz="2000" b="0" i="0" spc="100" dirty="0">
                <a:solidFill>
                  <a:srgbClr val="2B2C2C"/>
                </a:solidFill>
                <a:effectLst/>
              </a:rPr>
              <a:t>The terms austenite and martensite refer to the way th</a:t>
            </a:r>
            <a:r>
              <a:rPr lang="en-US" sz="2000" spc="100" dirty="0">
                <a:solidFill>
                  <a:srgbClr val="2B2C2C"/>
                </a:solidFill>
              </a:rPr>
              <a:t>e carbon atoms relate to the ferrous atoms in the crystalline lattice structure</a:t>
            </a:r>
          </a:p>
          <a:p>
            <a:pPr marL="360000" indent="-360000" algn="just">
              <a:lnSpc>
                <a:spcPct val="126000"/>
              </a:lnSpc>
              <a:spcAft>
                <a:spcPts val="1200"/>
              </a:spcAft>
              <a:buSzPct val="100000"/>
              <a:buFont typeface="Arial" panose="020B0604020202020204" pitchFamily="34" charset="0"/>
              <a:buChar char="•"/>
            </a:pPr>
            <a:r>
              <a:rPr lang="en-US" sz="2000" b="0" i="0" spc="100" dirty="0">
                <a:solidFill>
                  <a:srgbClr val="2B2C2C"/>
                </a:solidFill>
                <a:effectLst/>
              </a:rPr>
              <a:t>Metals are metals because </a:t>
            </a:r>
            <a:r>
              <a:rPr lang="en-US" sz="2000" spc="100" dirty="0">
                <a:solidFill>
                  <a:srgbClr val="2B2C2C"/>
                </a:solidFill>
              </a:rPr>
              <a:t>they are crystalline in nature, not molecular</a:t>
            </a:r>
          </a:p>
          <a:p>
            <a:pPr marL="360000" indent="-360000" algn="just">
              <a:lnSpc>
                <a:spcPct val="126000"/>
              </a:lnSpc>
              <a:spcAft>
                <a:spcPts val="1200"/>
              </a:spcAft>
              <a:buSzPct val="100000"/>
              <a:buFont typeface="Arial" panose="020B0604020202020204" pitchFamily="34" charset="0"/>
              <a:buChar char="•"/>
            </a:pPr>
            <a:r>
              <a:rPr lang="en-US" sz="2000" spc="100" dirty="0">
                <a:solidFill>
                  <a:srgbClr val="2B2C2C"/>
                </a:solidFill>
              </a:rPr>
              <a:t>T</a:t>
            </a:r>
            <a:r>
              <a:rPr lang="en-US" sz="2000" b="0" i="0" spc="100" dirty="0">
                <a:solidFill>
                  <a:srgbClr val="2B2C2C"/>
                </a:solidFill>
                <a:effectLst/>
              </a:rPr>
              <a:t>he crystalline str</a:t>
            </a:r>
            <a:r>
              <a:rPr lang="en-US" sz="2000" spc="100" dirty="0">
                <a:solidFill>
                  <a:srgbClr val="2B2C2C"/>
                </a:solidFill>
              </a:rPr>
              <a:t>ucture is what gives metals their ability to conduct heat and electricity, their ability to plastically deform, and their ability to be hardened</a:t>
            </a:r>
          </a:p>
        </p:txBody>
      </p:sp>
      <p:sp>
        <p:nvSpPr>
          <p:cNvPr id="31" name="Rectangle 30">
            <a:extLst>
              <a:ext uri="{FF2B5EF4-FFF2-40B4-BE49-F238E27FC236}">
                <a16:creationId xmlns:a16="http://schemas.microsoft.com/office/drawing/2014/main" id="{D7F16AA3-EE24-4221-87FF-DEF84C6EEB9C}"/>
              </a:ext>
            </a:extLst>
          </p:cNvPr>
          <p:cNvSpPr/>
          <p:nvPr/>
        </p:nvSpPr>
        <p:spPr>
          <a:xfrm>
            <a:off x="-952" y="6261829"/>
            <a:ext cx="12192952" cy="92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2" name="Picture 11">
            <a:extLst>
              <a:ext uri="{FF2B5EF4-FFF2-40B4-BE49-F238E27FC236}">
                <a16:creationId xmlns:a16="http://schemas.microsoft.com/office/drawing/2014/main" id="{10C605A1-C589-46C3-910F-F5918469BD3B}"/>
              </a:ext>
            </a:extLst>
          </p:cNvPr>
          <p:cNvPicPr>
            <a:picLocks noChangeAspect="1"/>
          </p:cNvPicPr>
          <p:nvPr/>
        </p:nvPicPr>
        <p:blipFill>
          <a:blip r:embed="rId2">
            <a:alphaModFix amt="50000"/>
          </a:blip>
          <a:srcRect/>
          <a:stretch/>
        </p:blipFill>
        <p:spPr>
          <a:xfrm>
            <a:off x="-790006" y="3629264"/>
            <a:ext cx="3692487" cy="3692487"/>
          </a:xfrm>
          <a:prstGeom prst="rect">
            <a:avLst/>
          </a:prstGeom>
        </p:spPr>
      </p:pic>
      <p:pic>
        <p:nvPicPr>
          <p:cNvPr id="9" name="Picture 8" descr="Logo&#10;&#10;Description automatically generated">
            <a:extLst>
              <a:ext uri="{FF2B5EF4-FFF2-40B4-BE49-F238E27FC236}">
                <a16:creationId xmlns:a16="http://schemas.microsoft.com/office/drawing/2014/main" id="{0CDB8A66-C0A7-4C18-AECA-749CE2129016}"/>
              </a:ext>
            </a:extLst>
          </p:cNvPr>
          <p:cNvPicPr>
            <a:picLocks noChangeAspect="1"/>
          </p:cNvPicPr>
          <p:nvPr/>
        </p:nvPicPr>
        <p:blipFill rotWithShape="1">
          <a:blip r:embed="rId3">
            <a:alphaModFix amt="25000"/>
          </a:blip>
          <a:srcRect l="4579" t="19643" r="4998" b="27915"/>
          <a:stretch/>
        </p:blipFill>
        <p:spPr>
          <a:xfrm>
            <a:off x="9137879" y="6090359"/>
            <a:ext cx="2593905" cy="859645"/>
          </a:xfrm>
          <a:prstGeom prst="rect">
            <a:avLst/>
          </a:prstGeom>
        </p:spPr>
      </p:pic>
      <p:sp>
        <p:nvSpPr>
          <p:cNvPr id="10" name="TextBox 9">
            <a:extLst>
              <a:ext uri="{FF2B5EF4-FFF2-40B4-BE49-F238E27FC236}">
                <a16:creationId xmlns:a16="http://schemas.microsoft.com/office/drawing/2014/main" id="{9DF349E1-8EB1-4464-B333-2A264E832423}"/>
              </a:ext>
            </a:extLst>
          </p:cNvPr>
          <p:cNvSpPr txBox="1"/>
          <p:nvPr/>
        </p:nvSpPr>
        <p:spPr>
          <a:xfrm>
            <a:off x="2476870" y="285938"/>
            <a:ext cx="9715130" cy="914401"/>
          </a:xfrm>
          <a:prstGeom prst="rect">
            <a:avLst/>
          </a:prstGeom>
        </p:spPr>
        <p:txBody>
          <a:bodyPr vert="horz" lIns="91440" tIns="45720" rIns="91440" bIns="45720" rtlCol="0" anchor="b">
            <a:noAutofit/>
          </a:bodyPr>
          <a:lstStyle/>
          <a:p>
            <a:pPr defTabSz="914400">
              <a:spcBef>
                <a:spcPct val="0"/>
              </a:spcBef>
            </a:pPr>
            <a:r>
              <a:rPr lang="en-US" sz="4400" spc="200" dirty="0">
                <a:solidFill>
                  <a:schemeClr val="tx2"/>
                </a:solidFill>
                <a:latin typeface="+mj-lt"/>
                <a:ea typeface="+mj-ea"/>
                <a:cs typeface="+mj-cs"/>
              </a:rPr>
              <a:t>CRYOGENICS PROCESSING</a:t>
            </a:r>
          </a:p>
        </p:txBody>
      </p:sp>
    </p:spTree>
    <p:extLst>
      <p:ext uri="{BB962C8B-B14F-4D97-AF65-F5344CB8AC3E}">
        <p14:creationId xmlns:p14="http://schemas.microsoft.com/office/powerpoint/2010/main" val="997981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D7F16AA3-EE24-4221-87FF-DEF84C6EEB9C}"/>
              </a:ext>
            </a:extLst>
          </p:cNvPr>
          <p:cNvSpPr/>
          <p:nvPr/>
        </p:nvSpPr>
        <p:spPr>
          <a:xfrm>
            <a:off x="-952" y="6261829"/>
            <a:ext cx="12192952" cy="92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2" name="Picture 11">
            <a:extLst>
              <a:ext uri="{FF2B5EF4-FFF2-40B4-BE49-F238E27FC236}">
                <a16:creationId xmlns:a16="http://schemas.microsoft.com/office/drawing/2014/main" id="{10C605A1-C589-46C3-910F-F5918469BD3B}"/>
              </a:ext>
            </a:extLst>
          </p:cNvPr>
          <p:cNvPicPr>
            <a:picLocks noChangeAspect="1"/>
          </p:cNvPicPr>
          <p:nvPr/>
        </p:nvPicPr>
        <p:blipFill>
          <a:blip r:embed="rId2">
            <a:alphaModFix amt="50000"/>
          </a:blip>
          <a:srcRect/>
          <a:stretch/>
        </p:blipFill>
        <p:spPr>
          <a:xfrm>
            <a:off x="-790006" y="3629264"/>
            <a:ext cx="3692487" cy="3692487"/>
          </a:xfrm>
          <a:prstGeom prst="rect">
            <a:avLst/>
          </a:prstGeom>
        </p:spPr>
      </p:pic>
      <p:sp>
        <p:nvSpPr>
          <p:cNvPr id="38" name="TextBox 37">
            <a:extLst>
              <a:ext uri="{FF2B5EF4-FFF2-40B4-BE49-F238E27FC236}">
                <a16:creationId xmlns:a16="http://schemas.microsoft.com/office/drawing/2014/main" id="{52836098-D6A0-4537-88A2-94A5D62CC872}"/>
              </a:ext>
            </a:extLst>
          </p:cNvPr>
          <p:cNvSpPr txBox="1"/>
          <p:nvPr/>
        </p:nvSpPr>
        <p:spPr>
          <a:xfrm>
            <a:off x="2476870" y="1656906"/>
            <a:ext cx="4288515" cy="872868"/>
          </a:xfrm>
          <a:prstGeom prst="rect">
            <a:avLst/>
          </a:prstGeom>
          <a:noFill/>
          <a:ln>
            <a:noFill/>
          </a:ln>
        </p:spPr>
        <p:txBody>
          <a:bodyPr wrap="square" rtlCol="0">
            <a:spAutoFit/>
          </a:bodyPr>
          <a:lstStyle/>
          <a:p>
            <a:pPr marL="360000" indent="-360000">
              <a:lnSpc>
                <a:spcPct val="126000"/>
              </a:lnSpc>
              <a:spcAft>
                <a:spcPts val="1200"/>
              </a:spcAft>
              <a:buSzPct val="100000"/>
              <a:buFont typeface="Arial" panose="020B0604020202020204" pitchFamily="34" charset="0"/>
              <a:buChar char="•"/>
            </a:pPr>
            <a:r>
              <a:rPr lang="en-US" sz="2000" spc="100" dirty="0">
                <a:solidFill>
                  <a:srgbClr val="212529"/>
                </a:solidFill>
              </a:rPr>
              <a:t>Austenite</a:t>
            </a:r>
          </a:p>
          <a:p>
            <a:pPr marL="360000">
              <a:lnSpc>
                <a:spcPct val="126000"/>
              </a:lnSpc>
              <a:spcAft>
                <a:spcPts val="1200"/>
              </a:spcAft>
              <a:buSzPct val="100000"/>
            </a:pPr>
            <a:r>
              <a:rPr lang="en-US" sz="1400" spc="100" dirty="0">
                <a:solidFill>
                  <a:srgbClr val="212529"/>
                </a:solidFill>
              </a:rPr>
              <a:t>Face Centered Carbon Atoms</a:t>
            </a:r>
          </a:p>
        </p:txBody>
      </p:sp>
      <p:sp>
        <p:nvSpPr>
          <p:cNvPr id="33" name="TextBox 32">
            <a:extLst>
              <a:ext uri="{FF2B5EF4-FFF2-40B4-BE49-F238E27FC236}">
                <a16:creationId xmlns:a16="http://schemas.microsoft.com/office/drawing/2014/main" id="{484134D8-EBDE-4758-B794-FB2ACBE59053}"/>
              </a:ext>
            </a:extLst>
          </p:cNvPr>
          <p:cNvSpPr txBox="1"/>
          <p:nvPr/>
        </p:nvSpPr>
        <p:spPr>
          <a:xfrm>
            <a:off x="2476994" y="4852743"/>
            <a:ext cx="4288515" cy="872868"/>
          </a:xfrm>
          <a:prstGeom prst="rect">
            <a:avLst/>
          </a:prstGeom>
          <a:noFill/>
          <a:ln>
            <a:noFill/>
          </a:ln>
        </p:spPr>
        <p:txBody>
          <a:bodyPr wrap="square" rtlCol="0">
            <a:spAutoFit/>
          </a:bodyPr>
          <a:lstStyle/>
          <a:p>
            <a:pPr marL="360000" indent="-360000">
              <a:lnSpc>
                <a:spcPct val="126000"/>
              </a:lnSpc>
              <a:spcAft>
                <a:spcPts val="1200"/>
              </a:spcAft>
              <a:buSzPct val="100000"/>
              <a:buFont typeface="Arial" panose="020B0604020202020204" pitchFamily="34" charset="0"/>
              <a:buChar char="•"/>
            </a:pPr>
            <a:r>
              <a:rPr lang="en-US" sz="2000" spc="100" dirty="0">
                <a:solidFill>
                  <a:srgbClr val="212529"/>
                </a:solidFill>
              </a:rPr>
              <a:t>Austenite Lattice</a:t>
            </a:r>
          </a:p>
          <a:p>
            <a:pPr marL="360000">
              <a:lnSpc>
                <a:spcPct val="126000"/>
              </a:lnSpc>
              <a:spcAft>
                <a:spcPts val="1200"/>
              </a:spcAft>
              <a:buSzPct val="100000"/>
            </a:pPr>
            <a:r>
              <a:rPr lang="en-US" sz="1400" spc="100" dirty="0">
                <a:solidFill>
                  <a:srgbClr val="212529"/>
                </a:solidFill>
              </a:rPr>
              <a:t>Aligned lattice “soft” shell</a:t>
            </a:r>
            <a:endParaRPr lang="en-US" sz="2000" spc="100" dirty="0">
              <a:solidFill>
                <a:srgbClr val="212529"/>
              </a:solidFill>
            </a:endParaRPr>
          </a:p>
        </p:txBody>
      </p:sp>
      <p:grpSp>
        <p:nvGrpSpPr>
          <p:cNvPr id="2" name="Group 1">
            <a:extLst>
              <a:ext uri="{FF2B5EF4-FFF2-40B4-BE49-F238E27FC236}">
                <a16:creationId xmlns:a16="http://schemas.microsoft.com/office/drawing/2014/main" id="{A80ADB39-9C61-4058-8D1A-2E185D52203C}"/>
              </a:ext>
            </a:extLst>
          </p:cNvPr>
          <p:cNvGrpSpPr>
            <a:grpSpLocks noChangeAspect="1"/>
          </p:cNvGrpSpPr>
          <p:nvPr/>
        </p:nvGrpSpPr>
        <p:grpSpPr>
          <a:xfrm>
            <a:off x="3284258" y="2614484"/>
            <a:ext cx="2102295" cy="2274346"/>
            <a:chOff x="3074815" y="2553523"/>
            <a:chExt cx="2441650" cy="2823665"/>
          </a:xfrm>
        </p:grpSpPr>
        <p:pic>
          <p:nvPicPr>
            <p:cNvPr id="6" name="Picture 5" descr="Diagram, schematic&#10;&#10;Description automatically generated">
              <a:extLst>
                <a:ext uri="{FF2B5EF4-FFF2-40B4-BE49-F238E27FC236}">
                  <a16:creationId xmlns:a16="http://schemas.microsoft.com/office/drawing/2014/main" id="{FBC8C6A1-CF83-43A2-BDB6-49A66D1CF377}"/>
                </a:ext>
              </a:extLst>
            </p:cNvPr>
            <p:cNvPicPr>
              <a:picLocks noChangeAspect="1"/>
            </p:cNvPicPr>
            <p:nvPr/>
          </p:nvPicPr>
          <p:blipFill rotWithShape="1">
            <a:blip r:embed="rId3"/>
            <a:srcRect l="22897" t="34181" r="47433" b="16618"/>
            <a:stretch/>
          </p:blipFill>
          <p:spPr>
            <a:xfrm>
              <a:off x="3074815" y="2553523"/>
              <a:ext cx="1829373" cy="1485354"/>
            </a:xfrm>
            <a:prstGeom prst="rect">
              <a:avLst/>
            </a:prstGeom>
          </p:spPr>
        </p:pic>
        <p:pic>
          <p:nvPicPr>
            <p:cNvPr id="13" name="Picture 12" descr="A picture containing toy&#10;&#10;Description automatically generated">
              <a:extLst>
                <a:ext uri="{FF2B5EF4-FFF2-40B4-BE49-F238E27FC236}">
                  <a16:creationId xmlns:a16="http://schemas.microsoft.com/office/drawing/2014/main" id="{1294EB9B-8BFB-49D3-BA7B-8962FCCE9A67}"/>
                </a:ext>
              </a:extLst>
            </p:cNvPr>
            <p:cNvPicPr>
              <a:picLocks noChangeAspect="1"/>
            </p:cNvPicPr>
            <p:nvPr/>
          </p:nvPicPr>
          <p:blipFill rotWithShape="1">
            <a:blip r:embed="rId4"/>
            <a:srcRect l="21546" t="21129" r="51347" b="29117"/>
            <a:stretch/>
          </p:blipFill>
          <p:spPr>
            <a:xfrm>
              <a:off x="3085292" y="3824154"/>
              <a:ext cx="1728030" cy="1553034"/>
            </a:xfrm>
            <a:prstGeom prst="rect">
              <a:avLst/>
            </a:prstGeom>
          </p:spPr>
        </p:pic>
        <p:sp>
          <p:nvSpPr>
            <p:cNvPr id="10" name="Arrow: Curved Left 9">
              <a:extLst>
                <a:ext uri="{FF2B5EF4-FFF2-40B4-BE49-F238E27FC236}">
                  <a16:creationId xmlns:a16="http://schemas.microsoft.com/office/drawing/2014/main" id="{F3653EF5-782C-4FD5-8C7B-6C8BA8686092}"/>
                </a:ext>
              </a:extLst>
            </p:cNvPr>
            <p:cNvSpPr/>
            <p:nvPr/>
          </p:nvSpPr>
          <p:spPr>
            <a:xfrm>
              <a:off x="4944358" y="3459321"/>
              <a:ext cx="572107" cy="943658"/>
            </a:xfrm>
            <a:prstGeom prst="curved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grpSp>
      <p:pic>
        <p:nvPicPr>
          <p:cNvPr id="35" name="Picture 34" descr="Logo&#10;&#10;Description automatically generated">
            <a:extLst>
              <a:ext uri="{FF2B5EF4-FFF2-40B4-BE49-F238E27FC236}">
                <a16:creationId xmlns:a16="http://schemas.microsoft.com/office/drawing/2014/main" id="{AF01DB8B-EAA4-419A-B203-4FA3F956C8C2}"/>
              </a:ext>
            </a:extLst>
          </p:cNvPr>
          <p:cNvPicPr>
            <a:picLocks noChangeAspect="1"/>
          </p:cNvPicPr>
          <p:nvPr/>
        </p:nvPicPr>
        <p:blipFill rotWithShape="1">
          <a:blip r:embed="rId5">
            <a:alphaModFix amt="25000"/>
          </a:blip>
          <a:srcRect l="4579" t="19643" r="4998" b="27915"/>
          <a:stretch/>
        </p:blipFill>
        <p:spPr>
          <a:xfrm>
            <a:off x="9137879" y="6090359"/>
            <a:ext cx="2593905" cy="859645"/>
          </a:xfrm>
          <a:prstGeom prst="rect">
            <a:avLst/>
          </a:prstGeom>
        </p:spPr>
      </p:pic>
      <p:sp>
        <p:nvSpPr>
          <p:cNvPr id="36" name="TextBox 35">
            <a:extLst>
              <a:ext uri="{FF2B5EF4-FFF2-40B4-BE49-F238E27FC236}">
                <a16:creationId xmlns:a16="http://schemas.microsoft.com/office/drawing/2014/main" id="{9368ED74-E349-4EA7-A224-EDD4838D0DF6}"/>
              </a:ext>
            </a:extLst>
          </p:cNvPr>
          <p:cNvSpPr txBox="1"/>
          <p:nvPr/>
        </p:nvSpPr>
        <p:spPr>
          <a:xfrm>
            <a:off x="2476870" y="285938"/>
            <a:ext cx="9715130" cy="914401"/>
          </a:xfrm>
          <a:prstGeom prst="rect">
            <a:avLst/>
          </a:prstGeom>
        </p:spPr>
        <p:txBody>
          <a:bodyPr vert="horz" lIns="91440" tIns="45720" rIns="91440" bIns="45720" rtlCol="0" anchor="b">
            <a:noAutofit/>
          </a:bodyPr>
          <a:lstStyle/>
          <a:p>
            <a:pPr defTabSz="914400">
              <a:spcBef>
                <a:spcPct val="0"/>
              </a:spcBef>
            </a:pPr>
            <a:r>
              <a:rPr lang="en-US" sz="4400" spc="200" dirty="0">
                <a:solidFill>
                  <a:schemeClr val="tx2"/>
                </a:solidFill>
                <a:latin typeface="+mj-lt"/>
                <a:ea typeface="+mj-ea"/>
                <a:cs typeface="+mj-cs"/>
              </a:rPr>
              <a:t>CRYOGENICS PROCESSING</a:t>
            </a:r>
          </a:p>
        </p:txBody>
      </p:sp>
      <p:grpSp>
        <p:nvGrpSpPr>
          <p:cNvPr id="9" name="Group 8">
            <a:extLst>
              <a:ext uri="{FF2B5EF4-FFF2-40B4-BE49-F238E27FC236}">
                <a16:creationId xmlns:a16="http://schemas.microsoft.com/office/drawing/2014/main" id="{9B6E76F4-214D-48DC-BA58-614AD8BF8A8F}"/>
              </a:ext>
            </a:extLst>
          </p:cNvPr>
          <p:cNvGrpSpPr>
            <a:grpSpLocks noChangeAspect="1"/>
          </p:cNvGrpSpPr>
          <p:nvPr/>
        </p:nvGrpSpPr>
        <p:grpSpPr>
          <a:xfrm>
            <a:off x="8128002" y="2603004"/>
            <a:ext cx="2165075" cy="2284681"/>
            <a:chOff x="8214568" y="2542040"/>
            <a:chExt cx="2496359" cy="2795369"/>
          </a:xfrm>
        </p:grpSpPr>
        <p:pic>
          <p:nvPicPr>
            <p:cNvPr id="4" name="Picture 3" descr="A picture containing toy&#10;&#10;Description automatically generated">
              <a:extLst>
                <a:ext uri="{FF2B5EF4-FFF2-40B4-BE49-F238E27FC236}">
                  <a16:creationId xmlns:a16="http://schemas.microsoft.com/office/drawing/2014/main" id="{E1B51E56-80DA-4822-A5D5-D1ABC485D5CF}"/>
                </a:ext>
              </a:extLst>
            </p:cNvPr>
            <p:cNvPicPr>
              <a:picLocks noChangeAspect="1"/>
            </p:cNvPicPr>
            <p:nvPr/>
          </p:nvPicPr>
          <p:blipFill rotWithShape="1">
            <a:blip r:embed="rId4"/>
            <a:srcRect l="48720" t="20302" r="24175" b="29944"/>
            <a:stretch/>
          </p:blipFill>
          <p:spPr>
            <a:xfrm>
              <a:off x="8285105" y="3725871"/>
              <a:ext cx="1793129" cy="1611538"/>
            </a:xfrm>
            <a:prstGeom prst="rect">
              <a:avLst/>
            </a:prstGeom>
          </p:spPr>
        </p:pic>
        <p:pic>
          <p:nvPicPr>
            <p:cNvPr id="11" name="Picture 10" descr="Diagram, schematic&#10;&#10;Description automatically generated">
              <a:extLst>
                <a:ext uri="{FF2B5EF4-FFF2-40B4-BE49-F238E27FC236}">
                  <a16:creationId xmlns:a16="http://schemas.microsoft.com/office/drawing/2014/main" id="{7CEB57A7-66CA-41D2-983C-E00D7BAC16F5}"/>
                </a:ext>
              </a:extLst>
            </p:cNvPr>
            <p:cNvPicPr>
              <a:picLocks noChangeAspect="1"/>
            </p:cNvPicPr>
            <p:nvPr/>
          </p:nvPicPr>
          <p:blipFill rotWithShape="1">
            <a:blip r:embed="rId3"/>
            <a:srcRect l="48443" t="33536" r="21887" b="17262"/>
            <a:stretch/>
          </p:blipFill>
          <p:spPr>
            <a:xfrm>
              <a:off x="8214568" y="2542040"/>
              <a:ext cx="1844210" cy="1497401"/>
            </a:xfrm>
            <a:prstGeom prst="rect">
              <a:avLst/>
            </a:prstGeom>
          </p:spPr>
        </p:pic>
        <p:sp>
          <p:nvSpPr>
            <p:cNvPr id="23" name="Arrow: Curved Left 22">
              <a:extLst>
                <a:ext uri="{FF2B5EF4-FFF2-40B4-BE49-F238E27FC236}">
                  <a16:creationId xmlns:a16="http://schemas.microsoft.com/office/drawing/2014/main" id="{CED32808-FB63-4CFE-B0D4-D408BC40EC68}"/>
                </a:ext>
              </a:extLst>
            </p:cNvPr>
            <p:cNvSpPr/>
            <p:nvPr/>
          </p:nvSpPr>
          <p:spPr>
            <a:xfrm>
              <a:off x="10138820" y="3432251"/>
              <a:ext cx="572107" cy="943658"/>
            </a:xfrm>
            <a:prstGeom prst="curved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grpSp>
      <p:sp>
        <p:nvSpPr>
          <p:cNvPr id="21" name="TextBox 20">
            <a:extLst>
              <a:ext uri="{FF2B5EF4-FFF2-40B4-BE49-F238E27FC236}">
                <a16:creationId xmlns:a16="http://schemas.microsoft.com/office/drawing/2014/main" id="{B4616F93-BA01-4BC7-AE83-20E0C2A7E7C3}"/>
              </a:ext>
            </a:extLst>
          </p:cNvPr>
          <p:cNvSpPr txBox="1"/>
          <p:nvPr/>
        </p:nvSpPr>
        <p:spPr>
          <a:xfrm>
            <a:off x="7333350" y="1651260"/>
            <a:ext cx="4421770" cy="872868"/>
          </a:xfrm>
          <a:prstGeom prst="rect">
            <a:avLst/>
          </a:prstGeom>
          <a:noFill/>
          <a:ln>
            <a:noFill/>
          </a:ln>
        </p:spPr>
        <p:txBody>
          <a:bodyPr wrap="square" rtlCol="0">
            <a:spAutoFit/>
          </a:bodyPr>
          <a:lstStyle/>
          <a:p>
            <a:pPr marL="360000" indent="-360000">
              <a:lnSpc>
                <a:spcPct val="126000"/>
              </a:lnSpc>
              <a:spcAft>
                <a:spcPts val="1200"/>
              </a:spcAft>
              <a:buSzPct val="100000"/>
              <a:buFont typeface="Arial" panose="020B0604020202020204" pitchFamily="34" charset="0"/>
              <a:buChar char="•"/>
            </a:pPr>
            <a:r>
              <a:rPr lang="en-US" sz="2000" spc="100" dirty="0">
                <a:solidFill>
                  <a:srgbClr val="212529"/>
                </a:solidFill>
              </a:rPr>
              <a:t>Martensite</a:t>
            </a:r>
          </a:p>
          <a:p>
            <a:pPr marL="360000">
              <a:lnSpc>
                <a:spcPct val="126000"/>
              </a:lnSpc>
              <a:spcAft>
                <a:spcPts val="1200"/>
              </a:spcAft>
              <a:buSzPct val="100000"/>
            </a:pPr>
            <a:r>
              <a:rPr lang="en-US" sz="1400" spc="100" dirty="0">
                <a:solidFill>
                  <a:srgbClr val="212529"/>
                </a:solidFill>
              </a:rPr>
              <a:t>Body Centered Carbon Atoms</a:t>
            </a:r>
          </a:p>
        </p:txBody>
      </p:sp>
      <p:sp>
        <p:nvSpPr>
          <p:cNvPr id="22" name="TextBox 21">
            <a:extLst>
              <a:ext uri="{FF2B5EF4-FFF2-40B4-BE49-F238E27FC236}">
                <a16:creationId xmlns:a16="http://schemas.microsoft.com/office/drawing/2014/main" id="{603AFF17-B2B6-47A0-AB56-634206C70A5B}"/>
              </a:ext>
            </a:extLst>
          </p:cNvPr>
          <p:cNvSpPr txBox="1"/>
          <p:nvPr/>
        </p:nvSpPr>
        <p:spPr>
          <a:xfrm>
            <a:off x="7336712" y="4852743"/>
            <a:ext cx="4421770" cy="1144352"/>
          </a:xfrm>
          <a:prstGeom prst="rect">
            <a:avLst/>
          </a:prstGeom>
          <a:noFill/>
          <a:ln>
            <a:noFill/>
          </a:ln>
        </p:spPr>
        <p:txBody>
          <a:bodyPr wrap="square" rtlCol="0">
            <a:spAutoFit/>
          </a:bodyPr>
          <a:lstStyle/>
          <a:p>
            <a:pPr marL="360000" indent="-360000">
              <a:lnSpc>
                <a:spcPct val="126000"/>
              </a:lnSpc>
              <a:spcAft>
                <a:spcPts val="1200"/>
              </a:spcAft>
              <a:buSzPct val="100000"/>
              <a:buFont typeface="Arial" panose="020B0604020202020204" pitchFamily="34" charset="0"/>
              <a:buChar char="•"/>
            </a:pPr>
            <a:r>
              <a:rPr lang="en-US" sz="2000" spc="100" dirty="0">
                <a:solidFill>
                  <a:srgbClr val="212529"/>
                </a:solidFill>
              </a:rPr>
              <a:t>Martensite Lattice</a:t>
            </a:r>
          </a:p>
          <a:p>
            <a:pPr marL="360000">
              <a:lnSpc>
                <a:spcPct val="126000"/>
              </a:lnSpc>
              <a:spcAft>
                <a:spcPts val="1200"/>
              </a:spcAft>
              <a:buSzPct val="100000"/>
            </a:pPr>
            <a:r>
              <a:rPr lang="en-US" sz="1400" spc="100" dirty="0">
                <a:solidFill>
                  <a:srgbClr val="212529"/>
                </a:solidFill>
              </a:rPr>
              <a:t>Misaligned lattice “hard” shell with tough flexible inner core</a:t>
            </a:r>
            <a:endParaRPr lang="en-US" sz="2000" spc="100" dirty="0">
              <a:solidFill>
                <a:srgbClr val="212529"/>
              </a:solidFill>
            </a:endParaRPr>
          </a:p>
        </p:txBody>
      </p:sp>
    </p:spTree>
    <p:extLst>
      <p:ext uri="{BB962C8B-B14F-4D97-AF65-F5344CB8AC3E}">
        <p14:creationId xmlns:p14="http://schemas.microsoft.com/office/powerpoint/2010/main" val="2836796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BE4542A-C752-40BA-83D9-3D295C4130B2}"/>
              </a:ext>
            </a:extLst>
          </p:cNvPr>
          <p:cNvSpPr txBox="1"/>
          <p:nvPr/>
        </p:nvSpPr>
        <p:spPr>
          <a:xfrm>
            <a:off x="2476870" y="1656906"/>
            <a:ext cx="9369393" cy="2526269"/>
          </a:xfrm>
          <a:prstGeom prst="rect">
            <a:avLst/>
          </a:prstGeom>
          <a:noFill/>
          <a:ln>
            <a:noFill/>
          </a:ln>
        </p:spPr>
        <p:txBody>
          <a:bodyPr wrap="square" rtlCol="0">
            <a:spAutoFit/>
          </a:bodyPr>
          <a:lstStyle/>
          <a:p>
            <a:pPr marL="360000" indent="-360000" algn="just">
              <a:lnSpc>
                <a:spcPct val="126000"/>
              </a:lnSpc>
              <a:spcAft>
                <a:spcPts val="1200"/>
              </a:spcAft>
              <a:buSzPct val="100000"/>
              <a:buFont typeface="Arial" panose="020B0604020202020204" pitchFamily="34" charset="0"/>
              <a:buChar char="•"/>
            </a:pPr>
            <a:r>
              <a:rPr lang="en-US" sz="2000" i="0" spc="100" dirty="0">
                <a:effectLst/>
              </a:rPr>
              <a:t>The advanced process of DCT uses vacuum insulated chambers called Cryogenic </a:t>
            </a:r>
            <a:r>
              <a:rPr lang="en-US" sz="2000" spc="100" dirty="0"/>
              <a:t>P</a:t>
            </a:r>
            <a:r>
              <a:rPr lang="en-US" sz="2000" i="0" spc="100" dirty="0">
                <a:effectLst/>
              </a:rPr>
              <a:t>rocessors </a:t>
            </a:r>
            <a:r>
              <a:rPr lang="en-US" sz="2000" spc="100" dirty="0"/>
              <a:t>that </a:t>
            </a:r>
            <a:r>
              <a:rPr lang="en-US" sz="2000" i="0" spc="100" dirty="0">
                <a:effectLst/>
              </a:rPr>
              <a:t>measure changes in temperature and adjust the input of liquid nitrogen accordingly to ensure that only small fractional changes in temperature occur over a long period of time</a:t>
            </a:r>
          </a:p>
          <a:p>
            <a:pPr marL="360000" indent="-360000" algn="just">
              <a:lnSpc>
                <a:spcPct val="126000"/>
              </a:lnSpc>
              <a:spcAft>
                <a:spcPts val="1200"/>
              </a:spcAft>
              <a:buSzPct val="100000"/>
              <a:buFont typeface="Arial" panose="020B0604020202020204" pitchFamily="34" charset="0"/>
              <a:buChar char="•"/>
            </a:pPr>
            <a:r>
              <a:rPr lang="en-US" sz="2000" spc="100" dirty="0"/>
              <a:t>A typical DCT cycle runs about three days</a:t>
            </a:r>
          </a:p>
        </p:txBody>
      </p:sp>
      <p:sp>
        <p:nvSpPr>
          <p:cNvPr id="31" name="Rectangle 30">
            <a:extLst>
              <a:ext uri="{FF2B5EF4-FFF2-40B4-BE49-F238E27FC236}">
                <a16:creationId xmlns:a16="http://schemas.microsoft.com/office/drawing/2014/main" id="{D7F16AA3-EE24-4221-87FF-DEF84C6EEB9C}"/>
              </a:ext>
            </a:extLst>
          </p:cNvPr>
          <p:cNvSpPr/>
          <p:nvPr/>
        </p:nvSpPr>
        <p:spPr>
          <a:xfrm>
            <a:off x="-952" y="6261829"/>
            <a:ext cx="12192952" cy="92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2" name="Picture 11">
            <a:extLst>
              <a:ext uri="{FF2B5EF4-FFF2-40B4-BE49-F238E27FC236}">
                <a16:creationId xmlns:a16="http://schemas.microsoft.com/office/drawing/2014/main" id="{10C605A1-C589-46C3-910F-F5918469BD3B}"/>
              </a:ext>
            </a:extLst>
          </p:cNvPr>
          <p:cNvPicPr>
            <a:picLocks noChangeAspect="1"/>
          </p:cNvPicPr>
          <p:nvPr/>
        </p:nvPicPr>
        <p:blipFill>
          <a:blip r:embed="rId2">
            <a:alphaModFix amt="50000"/>
          </a:blip>
          <a:srcRect/>
          <a:stretch/>
        </p:blipFill>
        <p:spPr>
          <a:xfrm>
            <a:off x="-790006" y="3629264"/>
            <a:ext cx="3692487" cy="3692487"/>
          </a:xfrm>
          <a:prstGeom prst="rect">
            <a:avLst/>
          </a:prstGeom>
        </p:spPr>
      </p:pic>
      <p:pic>
        <p:nvPicPr>
          <p:cNvPr id="9" name="Picture 8" descr="Logo&#10;&#10;Description automatically generated">
            <a:extLst>
              <a:ext uri="{FF2B5EF4-FFF2-40B4-BE49-F238E27FC236}">
                <a16:creationId xmlns:a16="http://schemas.microsoft.com/office/drawing/2014/main" id="{0CDB8A66-C0A7-4C18-AECA-749CE2129016}"/>
              </a:ext>
            </a:extLst>
          </p:cNvPr>
          <p:cNvPicPr>
            <a:picLocks noChangeAspect="1"/>
          </p:cNvPicPr>
          <p:nvPr/>
        </p:nvPicPr>
        <p:blipFill rotWithShape="1">
          <a:blip r:embed="rId3">
            <a:alphaModFix amt="25000"/>
          </a:blip>
          <a:srcRect l="4579" t="19643" r="4998" b="27915"/>
          <a:stretch/>
        </p:blipFill>
        <p:spPr>
          <a:xfrm>
            <a:off x="9137879" y="6090359"/>
            <a:ext cx="2593905" cy="859645"/>
          </a:xfrm>
          <a:prstGeom prst="rect">
            <a:avLst/>
          </a:prstGeom>
        </p:spPr>
      </p:pic>
      <p:sp>
        <p:nvSpPr>
          <p:cNvPr id="10" name="TextBox 9">
            <a:extLst>
              <a:ext uri="{FF2B5EF4-FFF2-40B4-BE49-F238E27FC236}">
                <a16:creationId xmlns:a16="http://schemas.microsoft.com/office/drawing/2014/main" id="{9DF349E1-8EB1-4464-B333-2A264E832423}"/>
              </a:ext>
            </a:extLst>
          </p:cNvPr>
          <p:cNvSpPr txBox="1"/>
          <p:nvPr/>
        </p:nvSpPr>
        <p:spPr>
          <a:xfrm>
            <a:off x="2476870" y="285938"/>
            <a:ext cx="9715130" cy="914401"/>
          </a:xfrm>
          <a:prstGeom prst="rect">
            <a:avLst/>
          </a:prstGeom>
        </p:spPr>
        <p:txBody>
          <a:bodyPr vert="horz" lIns="91440" tIns="45720" rIns="91440" bIns="45720" rtlCol="0" anchor="b">
            <a:noAutofit/>
          </a:bodyPr>
          <a:lstStyle/>
          <a:p>
            <a:pPr defTabSz="914400">
              <a:spcBef>
                <a:spcPct val="0"/>
              </a:spcBef>
            </a:pPr>
            <a:r>
              <a:rPr lang="en-US" sz="4400" spc="200" dirty="0">
                <a:solidFill>
                  <a:schemeClr val="tx2"/>
                </a:solidFill>
                <a:latin typeface="+mj-lt"/>
                <a:ea typeface="+mj-ea"/>
                <a:cs typeface="+mj-cs"/>
              </a:rPr>
              <a:t>CRYOGENICS PROCEDURE</a:t>
            </a:r>
          </a:p>
        </p:txBody>
      </p:sp>
    </p:spTree>
    <p:extLst>
      <p:ext uri="{BB962C8B-B14F-4D97-AF65-F5344CB8AC3E}">
        <p14:creationId xmlns:p14="http://schemas.microsoft.com/office/powerpoint/2010/main" val="214354612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BE4542A-C752-40BA-83D9-3D295C4130B2}"/>
              </a:ext>
            </a:extLst>
          </p:cNvPr>
          <p:cNvSpPr txBox="1"/>
          <p:nvPr/>
        </p:nvSpPr>
        <p:spPr>
          <a:xfrm>
            <a:off x="2476870" y="1656906"/>
            <a:ext cx="9369393" cy="4182107"/>
          </a:xfrm>
          <a:prstGeom prst="rect">
            <a:avLst/>
          </a:prstGeom>
          <a:noFill/>
          <a:ln>
            <a:noFill/>
          </a:ln>
        </p:spPr>
        <p:txBody>
          <a:bodyPr wrap="square" rtlCol="0">
            <a:spAutoFit/>
          </a:bodyPr>
          <a:lstStyle/>
          <a:p>
            <a:pPr marL="360000" indent="-360000" algn="just">
              <a:lnSpc>
                <a:spcPct val="126000"/>
              </a:lnSpc>
              <a:spcAft>
                <a:spcPts val="1200"/>
              </a:spcAft>
              <a:buSzPct val="100000"/>
              <a:buFont typeface="Arial" panose="020B0604020202020204" pitchFamily="34" charset="0"/>
              <a:buChar char="•"/>
            </a:pPr>
            <a:r>
              <a:rPr lang="en-US" sz="2000" dirty="0">
                <a:solidFill>
                  <a:srgbClr val="2B2C2C"/>
                </a:solidFill>
              </a:rPr>
              <a:t>T</a:t>
            </a:r>
            <a:r>
              <a:rPr lang="en-US" sz="2000" i="0" dirty="0">
                <a:solidFill>
                  <a:srgbClr val="2B2C2C"/>
                </a:solidFill>
                <a:effectLst/>
              </a:rPr>
              <a:t>he temperature of an item is reduced slowly to somewhere between -300</a:t>
            </a:r>
            <a:r>
              <a:rPr lang="en-US" sz="2000" i="0" baseline="30000" dirty="0">
                <a:solidFill>
                  <a:srgbClr val="2B2C2C"/>
                </a:solidFill>
                <a:effectLst/>
              </a:rPr>
              <a:t>o</a:t>
            </a:r>
            <a:r>
              <a:rPr lang="en-US" sz="2000" i="0" dirty="0">
                <a:solidFill>
                  <a:srgbClr val="2B2C2C"/>
                </a:solidFill>
                <a:effectLst/>
              </a:rPr>
              <a:t>F/</a:t>
            </a:r>
            <a:r>
              <a:rPr lang="en-US" sz="2000" spc="100" dirty="0">
                <a:solidFill>
                  <a:srgbClr val="212529"/>
                </a:solidFill>
              </a:rPr>
              <a:t>-184</a:t>
            </a:r>
            <a:r>
              <a:rPr lang="en-US" sz="2000" i="0" spc="100" baseline="30000" dirty="0">
                <a:effectLst/>
              </a:rPr>
              <a:t>o</a:t>
            </a:r>
            <a:r>
              <a:rPr lang="en-US" sz="2000" spc="100" dirty="0">
                <a:solidFill>
                  <a:srgbClr val="212529"/>
                </a:solidFill>
              </a:rPr>
              <a:t>C</a:t>
            </a:r>
            <a:r>
              <a:rPr lang="en-US" sz="2000" i="0" dirty="0">
                <a:solidFill>
                  <a:srgbClr val="2B2C2C"/>
                </a:solidFill>
                <a:effectLst/>
              </a:rPr>
              <a:t> and -450</a:t>
            </a:r>
            <a:r>
              <a:rPr lang="en-US" sz="2000" i="0" baseline="30000" dirty="0">
                <a:solidFill>
                  <a:srgbClr val="2B2C2C"/>
                </a:solidFill>
                <a:effectLst/>
              </a:rPr>
              <a:t>o</a:t>
            </a:r>
            <a:r>
              <a:rPr lang="en-US" sz="2000" i="0" dirty="0">
                <a:solidFill>
                  <a:srgbClr val="2B2C2C"/>
                </a:solidFill>
                <a:effectLst/>
              </a:rPr>
              <a:t>F/</a:t>
            </a:r>
            <a:r>
              <a:rPr lang="en-US" sz="2000" spc="100" dirty="0">
                <a:solidFill>
                  <a:srgbClr val="212529"/>
                </a:solidFill>
              </a:rPr>
              <a:t>-268</a:t>
            </a:r>
            <a:r>
              <a:rPr lang="en-US" sz="2000" i="0" spc="100" baseline="30000" dirty="0">
                <a:effectLst/>
              </a:rPr>
              <a:t>o</a:t>
            </a:r>
            <a:r>
              <a:rPr lang="en-US" sz="2000" spc="100" dirty="0">
                <a:solidFill>
                  <a:srgbClr val="212529"/>
                </a:solidFill>
              </a:rPr>
              <a:t>C</a:t>
            </a:r>
          </a:p>
          <a:p>
            <a:pPr marL="360000" indent="-360000" algn="just">
              <a:lnSpc>
                <a:spcPct val="126000"/>
              </a:lnSpc>
              <a:spcAft>
                <a:spcPts val="1200"/>
              </a:spcAft>
              <a:buSzPct val="100000"/>
              <a:buFont typeface="Arial" panose="020B0604020202020204" pitchFamily="34" charset="0"/>
              <a:buChar char="•"/>
            </a:pPr>
            <a:r>
              <a:rPr lang="en-US" sz="2000" i="0" spc="100" dirty="0">
                <a:solidFill>
                  <a:srgbClr val="212529"/>
                </a:solidFill>
                <a:effectLst/>
              </a:rPr>
              <a:t>Various factors determine the temperature </a:t>
            </a:r>
            <a:r>
              <a:rPr lang="en-US" sz="2000" spc="100" dirty="0">
                <a:solidFill>
                  <a:srgbClr val="212529"/>
                </a:solidFill>
              </a:rPr>
              <a:t>to be reached</a:t>
            </a:r>
            <a:endParaRPr lang="en-US" sz="2000" i="0" dirty="0">
              <a:solidFill>
                <a:srgbClr val="2B2C2C"/>
              </a:solidFill>
              <a:effectLst/>
            </a:endParaRPr>
          </a:p>
          <a:p>
            <a:pPr marL="360000" indent="-360000" algn="just">
              <a:lnSpc>
                <a:spcPct val="126000"/>
              </a:lnSpc>
              <a:spcAft>
                <a:spcPts val="1200"/>
              </a:spcAft>
              <a:buSzPct val="100000"/>
              <a:buFont typeface="Arial" panose="020B0604020202020204" pitchFamily="34" charset="0"/>
              <a:buChar char="•"/>
            </a:pPr>
            <a:r>
              <a:rPr lang="en-US" sz="2000" spc="100" dirty="0"/>
              <a:t>T</a:t>
            </a:r>
            <a:r>
              <a:rPr lang="en-US" sz="2000" i="0" spc="100" dirty="0">
                <a:effectLst/>
              </a:rPr>
              <a:t>he temperature is held there for a while where the metallurgic changes take place</a:t>
            </a:r>
          </a:p>
          <a:p>
            <a:pPr marL="360000" indent="-360000" algn="just">
              <a:lnSpc>
                <a:spcPct val="126000"/>
              </a:lnSpc>
              <a:spcAft>
                <a:spcPts val="1200"/>
              </a:spcAft>
              <a:buSzPct val="100000"/>
              <a:buFont typeface="Arial" panose="020B0604020202020204" pitchFamily="34" charset="0"/>
              <a:buChar char="•"/>
            </a:pPr>
            <a:r>
              <a:rPr lang="en-US" sz="2000" i="0" spc="100" dirty="0">
                <a:effectLst/>
              </a:rPr>
              <a:t>The metallurgic changes become permanent as the temperature gets slowly brought back to room temperature</a:t>
            </a:r>
          </a:p>
          <a:p>
            <a:pPr marL="360000" indent="-360000" algn="just">
              <a:lnSpc>
                <a:spcPct val="126000"/>
              </a:lnSpc>
              <a:spcAft>
                <a:spcPts val="1200"/>
              </a:spcAft>
              <a:buSzPct val="100000"/>
              <a:buFont typeface="Arial" panose="020B0604020202020204" pitchFamily="34" charset="0"/>
              <a:buChar char="•"/>
            </a:pPr>
            <a:r>
              <a:rPr lang="en-US" sz="2000" spc="100" dirty="0"/>
              <a:t>T</a:t>
            </a:r>
            <a:r>
              <a:rPr lang="en-US" sz="2000" i="0" spc="100" dirty="0">
                <a:effectLst/>
              </a:rPr>
              <a:t>here may be an above room temperature tempering cycle added</a:t>
            </a:r>
          </a:p>
        </p:txBody>
      </p:sp>
      <p:sp>
        <p:nvSpPr>
          <p:cNvPr id="31" name="Rectangle 30">
            <a:extLst>
              <a:ext uri="{FF2B5EF4-FFF2-40B4-BE49-F238E27FC236}">
                <a16:creationId xmlns:a16="http://schemas.microsoft.com/office/drawing/2014/main" id="{D7F16AA3-EE24-4221-87FF-DEF84C6EEB9C}"/>
              </a:ext>
            </a:extLst>
          </p:cNvPr>
          <p:cNvSpPr/>
          <p:nvPr/>
        </p:nvSpPr>
        <p:spPr>
          <a:xfrm>
            <a:off x="-952" y="6261829"/>
            <a:ext cx="12192952" cy="92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2" name="Picture 11">
            <a:extLst>
              <a:ext uri="{FF2B5EF4-FFF2-40B4-BE49-F238E27FC236}">
                <a16:creationId xmlns:a16="http://schemas.microsoft.com/office/drawing/2014/main" id="{10C605A1-C589-46C3-910F-F5918469BD3B}"/>
              </a:ext>
            </a:extLst>
          </p:cNvPr>
          <p:cNvPicPr>
            <a:picLocks noChangeAspect="1"/>
          </p:cNvPicPr>
          <p:nvPr/>
        </p:nvPicPr>
        <p:blipFill>
          <a:blip r:embed="rId2">
            <a:alphaModFix amt="50000"/>
          </a:blip>
          <a:srcRect/>
          <a:stretch/>
        </p:blipFill>
        <p:spPr>
          <a:xfrm>
            <a:off x="-790006" y="3629264"/>
            <a:ext cx="3692487" cy="3692487"/>
          </a:xfrm>
          <a:prstGeom prst="rect">
            <a:avLst/>
          </a:prstGeom>
        </p:spPr>
      </p:pic>
      <p:pic>
        <p:nvPicPr>
          <p:cNvPr id="9" name="Picture 8" descr="Logo&#10;&#10;Description automatically generated">
            <a:extLst>
              <a:ext uri="{FF2B5EF4-FFF2-40B4-BE49-F238E27FC236}">
                <a16:creationId xmlns:a16="http://schemas.microsoft.com/office/drawing/2014/main" id="{0CDB8A66-C0A7-4C18-AECA-749CE2129016}"/>
              </a:ext>
            </a:extLst>
          </p:cNvPr>
          <p:cNvPicPr>
            <a:picLocks noChangeAspect="1"/>
          </p:cNvPicPr>
          <p:nvPr/>
        </p:nvPicPr>
        <p:blipFill rotWithShape="1">
          <a:blip r:embed="rId3">
            <a:alphaModFix amt="25000"/>
          </a:blip>
          <a:srcRect l="4579" t="19643" r="4998" b="27915"/>
          <a:stretch/>
        </p:blipFill>
        <p:spPr>
          <a:xfrm>
            <a:off x="9137879" y="6090359"/>
            <a:ext cx="2593905" cy="859645"/>
          </a:xfrm>
          <a:prstGeom prst="rect">
            <a:avLst/>
          </a:prstGeom>
        </p:spPr>
      </p:pic>
      <p:sp>
        <p:nvSpPr>
          <p:cNvPr id="10" name="TextBox 9">
            <a:extLst>
              <a:ext uri="{FF2B5EF4-FFF2-40B4-BE49-F238E27FC236}">
                <a16:creationId xmlns:a16="http://schemas.microsoft.com/office/drawing/2014/main" id="{9DF349E1-8EB1-4464-B333-2A264E832423}"/>
              </a:ext>
            </a:extLst>
          </p:cNvPr>
          <p:cNvSpPr txBox="1"/>
          <p:nvPr/>
        </p:nvSpPr>
        <p:spPr>
          <a:xfrm>
            <a:off x="2476870" y="285938"/>
            <a:ext cx="9715130" cy="914401"/>
          </a:xfrm>
          <a:prstGeom prst="rect">
            <a:avLst/>
          </a:prstGeom>
        </p:spPr>
        <p:txBody>
          <a:bodyPr vert="horz" lIns="91440" tIns="45720" rIns="91440" bIns="45720" rtlCol="0" anchor="b">
            <a:noAutofit/>
          </a:bodyPr>
          <a:lstStyle/>
          <a:p>
            <a:pPr defTabSz="914400">
              <a:spcBef>
                <a:spcPct val="0"/>
              </a:spcBef>
            </a:pPr>
            <a:r>
              <a:rPr lang="en-US" sz="4400" spc="200" dirty="0">
                <a:solidFill>
                  <a:schemeClr val="tx2"/>
                </a:solidFill>
                <a:latin typeface="+mj-lt"/>
                <a:ea typeface="+mj-ea"/>
                <a:cs typeface="+mj-cs"/>
              </a:rPr>
              <a:t>CRYOGENICS PROCEDURE</a:t>
            </a:r>
          </a:p>
        </p:txBody>
      </p:sp>
    </p:spTree>
    <p:extLst>
      <p:ext uri="{BB962C8B-B14F-4D97-AF65-F5344CB8AC3E}">
        <p14:creationId xmlns:p14="http://schemas.microsoft.com/office/powerpoint/2010/main" val="122198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BE4542A-C752-40BA-83D9-3D295C4130B2}"/>
              </a:ext>
            </a:extLst>
          </p:cNvPr>
          <p:cNvSpPr txBox="1"/>
          <p:nvPr/>
        </p:nvSpPr>
        <p:spPr>
          <a:xfrm>
            <a:off x="2476870" y="1656906"/>
            <a:ext cx="9369393" cy="3258777"/>
          </a:xfrm>
          <a:prstGeom prst="rect">
            <a:avLst/>
          </a:prstGeom>
          <a:noFill/>
          <a:ln>
            <a:noFill/>
          </a:ln>
        </p:spPr>
        <p:txBody>
          <a:bodyPr wrap="square" rtlCol="0">
            <a:spAutoFit/>
          </a:bodyPr>
          <a:lstStyle/>
          <a:p>
            <a:pPr marL="360000" indent="-360000" algn="just">
              <a:lnSpc>
                <a:spcPct val="126000"/>
              </a:lnSpc>
              <a:spcAft>
                <a:spcPts val="1200"/>
              </a:spcAft>
              <a:buSzPct val="100000"/>
              <a:buFont typeface="Arial" panose="020B0604020202020204" pitchFamily="34" charset="0"/>
              <a:buChar char="•"/>
            </a:pPr>
            <a:r>
              <a:rPr lang="en-US" sz="2000" i="0" spc="100" dirty="0">
                <a:effectLst/>
              </a:rPr>
              <a:t>Cryogenics offers a variety of benefits </a:t>
            </a:r>
          </a:p>
          <a:p>
            <a:pPr marL="360000" indent="-360000" algn="just">
              <a:lnSpc>
                <a:spcPct val="126000"/>
              </a:lnSpc>
              <a:spcAft>
                <a:spcPts val="1200"/>
              </a:spcAft>
              <a:buSzPct val="100000"/>
              <a:buFont typeface="Arial" panose="020B0604020202020204" pitchFamily="34" charset="0"/>
              <a:buChar char="•"/>
            </a:pPr>
            <a:r>
              <a:rPr lang="en-US" sz="2000" dirty="0">
                <a:solidFill>
                  <a:srgbClr val="2B2C2C"/>
                </a:solidFill>
              </a:rPr>
              <a:t>Deep Cryogenic Treatment</a:t>
            </a:r>
            <a:r>
              <a:rPr lang="en-US" sz="2000" i="0" dirty="0">
                <a:solidFill>
                  <a:srgbClr val="2B2C2C"/>
                </a:solidFill>
                <a:effectLst/>
              </a:rPr>
              <a:t> results is increased component life that creates many manufacturing efficiency solutions</a:t>
            </a:r>
          </a:p>
          <a:p>
            <a:pPr marL="360000" indent="-360000" algn="just">
              <a:lnSpc>
                <a:spcPct val="126000"/>
              </a:lnSpc>
              <a:spcAft>
                <a:spcPts val="1200"/>
              </a:spcAft>
              <a:buSzPct val="100000"/>
              <a:buFont typeface="Arial" panose="020B0604020202020204" pitchFamily="34" charset="0"/>
              <a:buChar char="•"/>
            </a:pPr>
            <a:r>
              <a:rPr lang="en-US" sz="2000" dirty="0">
                <a:solidFill>
                  <a:srgbClr val="2B2C2C"/>
                </a:solidFill>
              </a:rPr>
              <a:t>Deep Cryogenic Treatment </a:t>
            </a:r>
            <a:r>
              <a:rPr lang="en-US" sz="2000" i="0" dirty="0">
                <a:solidFill>
                  <a:srgbClr val="2B2C2C"/>
                </a:solidFill>
                <a:effectLst/>
              </a:rPr>
              <a:t>results in improvements in mechanical parts and electrical parts</a:t>
            </a:r>
          </a:p>
          <a:p>
            <a:pPr marL="360000" indent="-360000" algn="just">
              <a:lnSpc>
                <a:spcPct val="126000"/>
              </a:lnSpc>
              <a:spcAft>
                <a:spcPts val="1200"/>
              </a:spcAft>
              <a:buSzPct val="100000"/>
              <a:buFont typeface="Arial" panose="020B0604020202020204" pitchFamily="34" charset="0"/>
              <a:buChar char="•"/>
            </a:pPr>
            <a:r>
              <a:rPr lang="en-US" sz="2000" dirty="0">
                <a:solidFill>
                  <a:srgbClr val="2B2C2C"/>
                </a:solidFill>
              </a:rPr>
              <a:t>I</a:t>
            </a:r>
            <a:r>
              <a:rPr lang="en-US" sz="2000" i="0" dirty="0">
                <a:solidFill>
                  <a:srgbClr val="2B2C2C"/>
                </a:solidFill>
                <a:effectLst/>
              </a:rPr>
              <a:t>mprovements from Deep </a:t>
            </a:r>
            <a:r>
              <a:rPr lang="en-US" sz="2000" dirty="0">
                <a:solidFill>
                  <a:srgbClr val="2B2C2C"/>
                </a:solidFill>
              </a:rPr>
              <a:t>C</a:t>
            </a:r>
            <a:r>
              <a:rPr lang="en-US" sz="2000" i="0" dirty="0">
                <a:solidFill>
                  <a:srgbClr val="2B2C2C"/>
                </a:solidFill>
                <a:effectLst/>
              </a:rPr>
              <a:t>ryogenic </a:t>
            </a:r>
            <a:r>
              <a:rPr lang="en-US" sz="2000" dirty="0">
                <a:solidFill>
                  <a:srgbClr val="2B2C2C"/>
                </a:solidFill>
              </a:rPr>
              <a:t>T</a:t>
            </a:r>
            <a:r>
              <a:rPr lang="en-US" sz="2000" i="0" dirty="0">
                <a:solidFill>
                  <a:srgbClr val="2B2C2C"/>
                </a:solidFill>
                <a:effectLst/>
              </a:rPr>
              <a:t>reatment result in considerably longer life of automobile components, and industrial tooling</a:t>
            </a:r>
          </a:p>
        </p:txBody>
      </p:sp>
      <p:sp>
        <p:nvSpPr>
          <p:cNvPr id="31" name="Rectangle 30">
            <a:extLst>
              <a:ext uri="{FF2B5EF4-FFF2-40B4-BE49-F238E27FC236}">
                <a16:creationId xmlns:a16="http://schemas.microsoft.com/office/drawing/2014/main" id="{D7F16AA3-EE24-4221-87FF-DEF84C6EEB9C}"/>
              </a:ext>
            </a:extLst>
          </p:cNvPr>
          <p:cNvSpPr/>
          <p:nvPr/>
        </p:nvSpPr>
        <p:spPr>
          <a:xfrm>
            <a:off x="-952" y="6261829"/>
            <a:ext cx="12192952" cy="92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2" name="Picture 11">
            <a:extLst>
              <a:ext uri="{FF2B5EF4-FFF2-40B4-BE49-F238E27FC236}">
                <a16:creationId xmlns:a16="http://schemas.microsoft.com/office/drawing/2014/main" id="{10C605A1-C589-46C3-910F-F5918469BD3B}"/>
              </a:ext>
            </a:extLst>
          </p:cNvPr>
          <p:cNvPicPr>
            <a:picLocks noChangeAspect="1"/>
          </p:cNvPicPr>
          <p:nvPr/>
        </p:nvPicPr>
        <p:blipFill>
          <a:blip r:embed="rId2">
            <a:alphaModFix amt="50000"/>
          </a:blip>
          <a:srcRect/>
          <a:stretch/>
        </p:blipFill>
        <p:spPr>
          <a:xfrm>
            <a:off x="-790006" y="3629264"/>
            <a:ext cx="3692487" cy="3692487"/>
          </a:xfrm>
          <a:prstGeom prst="rect">
            <a:avLst/>
          </a:prstGeom>
        </p:spPr>
      </p:pic>
      <p:pic>
        <p:nvPicPr>
          <p:cNvPr id="9" name="Picture 8" descr="Logo&#10;&#10;Description automatically generated">
            <a:extLst>
              <a:ext uri="{FF2B5EF4-FFF2-40B4-BE49-F238E27FC236}">
                <a16:creationId xmlns:a16="http://schemas.microsoft.com/office/drawing/2014/main" id="{0CDB8A66-C0A7-4C18-AECA-749CE2129016}"/>
              </a:ext>
            </a:extLst>
          </p:cNvPr>
          <p:cNvPicPr>
            <a:picLocks noChangeAspect="1"/>
          </p:cNvPicPr>
          <p:nvPr/>
        </p:nvPicPr>
        <p:blipFill rotWithShape="1">
          <a:blip r:embed="rId3">
            <a:alphaModFix amt="25000"/>
          </a:blip>
          <a:srcRect l="4579" t="19643" r="4998" b="27915"/>
          <a:stretch/>
        </p:blipFill>
        <p:spPr>
          <a:xfrm>
            <a:off x="9137879" y="6090359"/>
            <a:ext cx="2593905" cy="859645"/>
          </a:xfrm>
          <a:prstGeom prst="rect">
            <a:avLst/>
          </a:prstGeom>
        </p:spPr>
      </p:pic>
      <p:sp>
        <p:nvSpPr>
          <p:cNvPr id="10" name="TextBox 9">
            <a:extLst>
              <a:ext uri="{FF2B5EF4-FFF2-40B4-BE49-F238E27FC236}">
                <a16:creationId xmlns:a16="http://schemas.microsoft.com/office/drawing/2014/main" id="{9DF349E1-8EB1-4464-B333-2A264E832423}"/>
              </a:ext>
            </a:extLst>
          </p:cNvPr>
          <p:cNvSpPr txBox="1"/>
          <p:nvPr/>
        </p:nvSpPr>
        <p:spPr>
          <a:xfrm>
            <a:off x="2476870" y="285938"/>
            <a:ext cx="9715130" cy="914401"/>
          </a:xfrm>
          <a:prstGeom prst="rect">
            <a:avLst/>
          </a:prstGeom>
        </p:spPr>
        <p:txBody>
          <a:bodyPr vert="horz" lIns="91440" tIns="45720" rIns="91440" bIns="45720" rtlCol="0" anchor="b">
            <a:noAutofit/>
          </a:bodyPr>
          <a:lstStyle/>
          <a:p>
            <a:pPr defTabSz="914400">
              <a:spcBef>
                <a:spcPct val="0"/>
              </a:spcBef>
            </a:pPr>
            <a:r>
              <a:rPr lang="en-US" sz="4400" spc="200" dirty="0">
                <a:solidFill>
                  <a:schemeClr val="tx2"/>
                </a:solidFill>
                <a:latin typeface="+mj-lt"/>
                <a:ea typeface="+mj-ea"/>
                <a:cs typeface="+mj-cs"/>
              </a:rPr>
              <a:t>CRYOGENICS BENEFITS</a:t>
            </a:r>
          </a:p>
        </p:txBody>
      </p:sp>
    </p:spTree>
    <p:extLst>
      <p:ext uri="{BB962C8B-B14F-4D97-AF65-F5344CB8AC3E}">
        <p14:creationId xmlns:p14="http://schemas.microsoft.com/office/powerpoint/2010/main" val="410179565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BE4542A-C752-40BA-83D9-3D295C4130B2}"/>
              </a:ext>
            </a:extLst>
          </p:cNvPr>
          <p:cNvSpPr txBox="1"/>
          <p:nvPr/>
        </p:nvSpPr>
        <p:spPr>
          <a:xfrm>
            <a:off x="2476870" y="1656906"/>
            <a:ext cx="9369393" cy="3258777"/>
          </a:xfrm>
          <a:prstGeom prst="rect">
            <a:avLst/>
          </a:prstGeom>
          <a:noFill/>
          <a:ln>
            <a:noFill/>
          </a:ln>
        </p:spPr>
        <p:txBody>
          <a:bodyPr wrap="square" rtlCol="0">
            <a:spAutoFit/>
          </a:bodyPr>
          <a:lstStyle/>
          <a:p>
            <a:pPr marL="360000" indent="-360000" algn="just">
              <a:lnSpc>
                <a:spcPct val="126000"/>
              </a:lnSpc>
              <a:spcAft>
                <a:spcPts val="1200"/>
              </a:spcAft>
              <a:buSzPct val="100000"/>
              <a:buFont typeface="Arial" panose="020B0604020202020204" pitchFamily="34" charset="0"/>
              <a:buChar char="•"/>
            </a:pPr>
            <a:r>
              <a:rPr lang="en-US" sz="2000" i="0" dirty="0">
                <a:solidFill>
                  <a:srgbClr val="2B2C2C"/>
                </a:solidFill>
                <a:effectLst/>
              </a:rPr>
              <a:t>For instance, valve springs last over six times longer, brake rotors over three times as long, industrial dies and tools over three times as long</a:t>
            </a:r>
          </a:p>
          <a:p>
            <a:pPr marL="360000" indent="-360000" algn="just">
              <a:lnSpc>
                <a:spcPct val="126000"/>
              </a:lnSpc>
              <a:spcAft>
                <a:spcPts val="1200"/>
              </a:spcAft>
              <a:buSzPct val="100000"/>
              <a:buFont typeface="Arial" panose="020B0604020202020204" pitchFamily="34" charset="0"/>
              <a:buChar char="•"/>
            </a:pPr>
            <a:r>
              <a:rPr lang="en-US" sz="2000" i="0" dirty="0">
                <a:solidFill>
                  <a:srgbClr val="2B2C2C"/>
                </a:solidFill>
                <a:effectLst/>
              </a:rPr>
              <a:t>DCT can also greatly improve electronics and musical instruments</a:t>
            </a:r>
          </a:p>
          <a:p>
            <a:pPr marL="360000" indent="-360000" algn="just">
              <a:lnSpc>
                <a:spcPct val="126000"/>
              </a:lnSpc>
              <a:spcAft>
                <a:spcPts val="1200"/>
              </a:spcAft>
              <a:buSzPct val="100000"/>
              <a:buFont typeface="Arial" panose="020B0604020202020204" pitchFamily="34" charset="0"/>
              <a:buChar char="•"/>
            </a:pPr>
            <a:r>
              <a:rPr lang="en-US" sz="2000" i="0" dirty="0">
                <a:solidFill>
                  <a:srgbClr val="2B2C2C"/>
                </a:solidFill>
                <a:effectLst/>
              </a:rPr>
              <a:t>The process works on most metals, some plastics, carbide, and diamonds</a:t>
            </a:r>
          </a:p>
          <a:p>
            <a:pPr marL="360000" indent="-360000" algn="just">
              <a:lnSpc>
                <a:spcPct val="126000"/>
              </a:lnSpc>
              <a:spcAft>
                <a:spcPts val="1200"/>
              </a:spcAft>
              <a:buSzPct val="100000"/>
              <a:buFont typeface="Arial" panose="020B0604020202020204" pitchFamily="34" charset="0"/>
              <a:buChar char="•"/>
            </a:pPr>
            <a:r>
              <a:rPr lang="en-US" sz="2000" i="0" dirty="0">
                <a:solidFill>
                  <a:srgbClr val="2B2C2C"/>
                </a:solidFill>
                <a:effectLst/>
              </a:rPr>
              <a:t>Use of DCT can have a distinct effect on industrial plant efficiency</a:t>
            </a:r>
          </a:p>
        </p:txBody>
      </p:sp>
      <p:sp>
        <p:nvSpPr>
          <p:cNvPr id="31" name="Rectangle 30">
            <a:extLst>
              <a:ext uri="{FF2B5EF4-FFF2-40B4-BE49-F238E27FC236}">
                <a16:creationId xmlns:a16="http://schemas.microsoft.com/office/drawing/2014/main" id="{D7F16AA3-EE24-4221-87FF-DEF84C6EEB9C}"/>
              </a:ext>
            </a:extLst>
          </p:cNvPr>
          <p:cNvSpPr/>
          <p:nvPr/>
        </p:nvSpPr>
        <p:spPr>
          <a:xfrm>
            <a:off x="-952" y="6261829"/>
            <a:ext cx="12192952" cy="92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2" name="Picture 11">
            <a:extLst>
              <a:ext uri="{FF2B5EF4-FFF2-40B4-BE49-F238E27FC236}">
                <a16:creationId xmlns:a16="http://schemas.microsoft.com/office/drawing/2014/main" id="{10C605A1-C589-46C3-910F-F5918469BD3B}"/>
              </a:ext>
            </a:extLst>
          </p:cNvPr>
          <p:cNvPicPr>
            <a:picLocks noChangeAspect="1"/>
          </p:cNvPicPr>
          <p:nvPr/>
        </p:nvPicPr>
        <p:blipFill>
          <a:blip r:embed="rId2">
            <a:alphaModFix amt="50000"/>
          </a:blip>
          <a:srcRect/>
          <a:stretch/>
        </p:blipFill>
        <p:spPr>
          <a:xfrm>
            <a:off x="-790006" y="3629264"/>
            <a:ext cx="3692487" cy="3692487"/>
          </a:xfrm>
          <a:prstGeom prst="rect">
            <a:avLst/>
          </a:prstGeom>
        </p:spPr>
      </p:pic>
      <p:pic>
        <p:nvPicPr>
          <p:cNvPr id="9" name="Picture 8" descr="Logo&#10;&#10;Description automatically generated">
            <a:extLst>
              <a:ext uri="{FF2B5EF4-FFF2-40B4-BE49-F238E27FC236}">
                <a16:creationId xmlns:a16="http://schemas.microsoft.com/office/drawing/2014/main" id="{0CDB8A66-C0A7-4C18-AECA-749CE2129016}"/>
              </a:ext>
            </a:extLst>
          </p:cNvPr>
          <p:cNvPicPr>
            <a:picLocks noChangeAspect="1"/>
          </p:cNvPicPr>
          <p:nvPr/>
        </p:nvPicPr>
        <p:blipFill rotWithShape="1">
          <a:blip r:embed="rId3">
            <a:alphaModFix amt="25000"/>
          </a:blip>
          <a:srcRect l="4579" t="19643" r="4998" b="27915"/>
          <a:stretch/>
        </p:blipFill>
        <p:spPr>
          <a:xfrm>
            <a:off x="9137879" y="6090359"/>
            <a:ext cx="2593905" cy="859645"/>
          </a:xfrm>
          <a:prstGeom prst="rect">
            <a:avLst/>
          </a:prstGeom>
        </p:spPr>
      </p:pic>
      <p:sp>
        <p:nvSpPr>
          <p:cNvPr id="10" name="TextBox 9">
            <a:extLst>
              <a:ext uri="{FF2B5EF4-FFF2-40B4-BE49-F238E27FC236}">
                <a16:creationId xmlns:a16="http://schemas.microsoft.com/office/drawing/2014/main" id="{9DF349E1-8EB1-4464-B333-2A264E832423}"/>
              </a:ext>
            </a:extLst>
          </p:cNvPr>
          <p:cNvSpPr txBox="1"/>
          <p:nvPr/>
        </p:nvSpPr>
        <p:spPr>
          <a:xfrm>
            <a:off x="2476870" y="285938"/>
            <a:ext cx="9715130" cy="914401"/>
          </a:xfrm>
          <a:prstGeom prst="rect">
            <a:avLst/>
          </a:prstGeom>
        </p:spPr>
        <p:txBody>
          <a:bodyPr vert="horz" lIns="91440" tIns="45720" rIns="91440" bIns="45720" rtlCol="0" anchor="b">
            <a:noAutofit/>
          </a:bodyPr>
          <a:lstStyle/>
          <a:p>
            <a:pPr defTabSz="914400">
              <a:spcBef>
                <a:spcPct val="0"/>
              </a:spcBef>
            </a:pPr>
            <a:r>
              <a:rPr lang="en-US" sz="4400" spc="200" dirty="0">
                <a:solidFill>
                  <a:schemeClr val="tx2"/>
                </a:solidFill>
                <a:latin typeface="+mj-lt"/>
                <a:ea typeface="+mj-ea"/>
                <a:cs typeface="+mj-cs"/>
              </a:rPr>
              <a:t>CRYOGENICS BENEFITS</a:t>
            </a:r>
          </a:p>
        </p:txBody>
      </p:sp>
    </p:spTree>
    <p:extLst>
      <p:ext uri="{BB962C8B-B14F-4D97-AF65-F5344CB8AC3E}">
        <p14:creationId xmlns:p14="http://schemas.microsoft.com/office/powerpoint/2010/main" val="2927296498"/>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E7032081-8671-470E-B4AC-F28783352DBB}"/>
              </a:ext>
            </a:extLst>
          </p:cNvPr>
          <p:cNvGraphicFramePr/>
          <p:nvPr>
            <p:extLst>
              <p:ext uri="{D42A27DB-BD31-4B8C-83A1-F6EECF244321}">
                <p14:modId xmlns:p14="http://schemas.microsoft.com/office/powerpoint/2010/main" val="1434652767"/>
              </p:ext>
            </p:extLst>
          </p:nvPr>
        </p:nvGraphicFramePr>
        <p:xfrm>
          <a:off x="2166477" y="1582997"/>
          <a:ext cx="9565307" cy="3819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Logo&#10;&#10;Description automatically generated">
            <a:extLst>
              <a:ext uri="{FF2B5EF4-FFF2-40B4-BE49-F238E27FC236}">
                <a16:creationId xmlns:a16="http://schemas.microsoft.com/office/drawing/2014/main" id="{C2B5E3E6-7610-4E68-96BA-63E99C6254A5}"/>
              </a:ext>
            </a:extLst>
          </p:cNvPr>
          <p:cNvPicPr>
            <a:picLocks noChangeAspect="1"/>
          </p:cNvPicPr>
          <p:nvPr/>
        </p:nvPicPr>
        <p:blipFill rotWithShape="1">
          <a:blip r:embed="rId7">
            <a:alphaModFix amt="25000"/>
          </a:blip>
          <a:srcRect l="4579" t="19643" r="4998" b="27915"/>
          <a:stretch/>
        </p:blipFill>
        <p:spPr>
          <a:xfrm>
            <a:off x="9137879" y="6090359"/>
            <a:ext cx="2593905" cy="859645"/>
          </a:xfrm>
          <a:prstGeom prst="rect">
            <a:avLst/>
          </a:prstGeom>
        </p:spPr>
      </p:pic>
      <p:sp>
        <p:nvSpPr>
          <p:cNvPr id="35" name="Rectangle 34">
            <a:extLst>
              <a:ext uri="{FF2B5EF4-FFF2-40B4-BE49-F238E27FC236}">
                <a16:creationId xmlns:a16="http://schemas.microsoft.com/office/drawing/2014/main" id="{F1AD4DB7-F61C-4793-B0D3-A05BAE95848E}"/>
              </a:ext>
            </a:extLst>
          </p:cNvPr>
          <p:cNvSpPr/>
          <p:nvPr/>
        </p:nvSpPr>
        <p:spPr>
          <a:xfrm>
            <a:off x="-952" y="6261829"/>
            <a:ext cx="12192952" cy="92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2" name="Picture 11">
            <a:extLst>
              <a:ext uri="{FF2B5EF4-FFF2-40B4-BE49-F238E27FC236}">
                <a16:creationId xmlns:a16="http://schemas.microsoft.com/office/drawing/2014/main" id="{10C605A1-C589-46C3-910F-F5918469BD3B}"/>
              </a:ext>
            </a:extLst>
          </p:cNvPr>
          <p:cNvPicPr>
            <a:picLocks noChangeAspect="1"/>
          </p:cNvPicPr>
          <p:nvPr/>
        </p:nvPicPr>
        <p:blipFill>
          <a:blip r:embed="rId8">
            <a:alphaModFix amt="50000"/>
          </a:blip>
          <a:srcRect/>
          <a:stretch/>
        </p:blipFill>
        <p:spPr>
          <a:xfrm>
            <a:off x="-790006" y="3629264"/>
            <a:ext cx="3692487" cy="3692487"/>
          </a:xfrm>
          <a:prstGeom prst="rect">
            <a:avLst/>
          </a:prstGeom>
        </p:spPr>
      </p:pic>
      <p:sp>
        <p:nvSpPr>
          <p:cNvPr id="9" name="TextBox 8">
            <a:extLst>
              <a:ext uri="{FF2B5EF4-FFF2-40B4-BE49-F238E27FC236}">
                <a16:creationId xmlns:a16="http://schemas.microsoft.com/office/drawing/2014/main" id="{29E22B68-8F89-46A1-AE7B-7F107FC6D064}"/>
              </a:ext>
            </a:extLst>
          </p:cNvPr>
          <p:cNvSpPr txBox="1"/>
          <p:nvPr/>
        </p:nvSpPr>
        <p:spPr>
          <a:xfrm>
            <a:off x="2476870" y="285938"/>
            <a:ext cx="9715130" cy="914401"/>
          </a:xfrm>
          <a:prstGeom prst="rect">
            <a:avLst/>
          </a:prstGeom>
        </p:spPr>
        <p:txBody>
          <a:bodyPr vert="horz" lIns="91440" tIns="45720" rIns="91440" bIns="45720" rtlCol="0" anchor="b">
            <a:noAutofit/>
          </a:bodyPr>
          <a:lstStyle/>
          <a:p>
            <a:pPr defTabSz="914400">
              <a:spcBef>
                <a:spcPct val="0"/>
              </a:spcBef>
            </a:pPr>
            <a:r>
              <a:rPr lang="en-US" sz="4400" spc="200" dirty="0">
                <a:solidFill>
                  <a:schemeClr val="tx2"/>
                </a:solidFill>
                <a:latin typeface="+mj-lt"/>
                <a:ea typeface="+mj-ea"/>
                <a:cs typeface="+mj-cs"/>
              </a:rPr>
              <a:t>OBJECTIVES</a:t>
            </a:r>
          </a:p>
        </p:txBody>
      </p:sp>
    </p:spTree>
    <p:extLst>
      <p:ext uri="{BB962C8B-B14F-4D97-AF65-F5344CB8AC3E}">
        <p14:creationId xmlns:p14="http://schemas.microsoft.com/office/powerpoint/2010/main" val="1513899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BE4542A-C752-40BA-83D9-3D295C4130B2}"/>
              </a:ext>
            </a:extLst>
          </p:cNvPr>
          <p:cNvSpPr txBox="1"/>
          <p:nvPr/>
        </p:nvSpPr>
        <p:spPr>
          <a:xfrm>
            <a:off x="2476870" y="1656906"/>
            <a:ext cx="9369393" cy="3683509"/>
          </a:xfrm>
          <a:prstGeom prst="rect">
            <a:avLst/>
          </a:prstGeom>
          <a:noFill/>
          <a:ln>
            <a:noFill/>
          </a:ln>
        </p:spPr>
        <p:txBody>
          <a:bodyPr wrap="square" rtlCol="0">
            <a:spAutoFit/>
          </a:bodyPr>
          <a:lstStyle/>
          <a:p>
            <a:pPr marL="360000" indent="-360000" algn="just" defTabSz="720000">
              <a:lnSpc>
                <a:spcPct val="126000"/>
              </a:lnSpc>
              <a:spcAft>
                <a:spcPts val="1200"/>
              </a:spcAft>
              <a:buSzPct val="100000"/>
              <a:buFont typeface="Arial" panose="020B0604020202020204" pitchFamily="34" charset="0"/>
              <a:buChar char="•"/>
            </a:pPr>
            <a:r>
              <a:rPr lang="en-US" sz="2000" i="0" spc="100" dirty="0">
                <a:effectLst/>
              </a:rPr>
              <a:t>Cryogenics offers benefits in many varied areas: </a:t>
            </a:r>
          </a:p>
          <a:p>
            <a:pPr marL="1274400" lvl="6" indent="-360000" algn="just" defTabSz="720000">
              <a:lnSpc>
                <a:spcPct val="126000"/>
              </a:lnSpc>
              <a:spcAft>
                <a:spcPts val="1200"/>
              </a:spcAft>
              <a:buSzPct val="100000"/>
              <a:buFont typeface="Wingdings" panose="05000000000000000000" pitchFamily="2" charset="2"/>
              <a:buChar char="ü"/>
            </a:pPr>
            <a:r>
              <a:rPr lang="en-US" sz="2000" i="0" spc="100" dirty="0">
                <a:effectLst/>
              </a:rPr>
              <a:t>Transportation</a:t>
            </a:r>
          </a:p>
          <a:p>
            <a:pPr marL="1274400" lvl="6" indent="-360000" algn="just" defTabSz="720000">
              <a:lnSpc>
                <a:spcPct val="126000"/>
              </a:lnSpc>
              <a:spcAft>
                <a:spcPts val="1200"/>
              </a:spcAft>
              <a:buSzPct val="100000"/>
              <a:buFont typeface="Wingdings" panose="05000000000000000000" pitchFamily="2" charset="2"/>
              <a:buChar char="ü"/>
            </a:pPr>
            <a:r>
              <a:rPr lang="en-US" sz="2000" i="0" spc="100" dirty="0">
                <a:effectLst/>
              </a:rPr>
              <a:t>Marine Environment</a:t>
            </a:r>
          </a:p>
          <a:p>
            <a:pPr marL="1274400" lvl="6" indent="-360000" algn="just" defTabSz="720000">
              <a:lnSpc>
                <a:spcPct val="126000"/>
              </a:lnSpc>
              <a:spcAft>
                <a:spcPts val="1200"/>
              </a:spcAft>
              <a:buSzPct val="100000"/>
              <a:buFont typeface="Wingdings" panose="05000000000000000000" pitchFamily="2" charset="2"/>
              <a:buChar char="ü"/>
            </a:pPr>
            <a:r>
              <a:rPr lang="en-US" sz="2000" i="0" dirty="0">
                <a:effectLst/>
              </a:rPr>
              <a:t>Manufacturing</a:t>
            </a:r>
          </a:p>
          <a:p>
            <a:pPr marL="1274400" lvl="6" indent="-360000" algn="just" defTabSz="720000">
              <a:lnSpc>
                <a:spcPct val="126000"/>
              </a:lnSpc>
              <a:spcAft>
                <a:spcPts val="1200"/>
              </a:spcAft>
              <a:buSzPct val="100000"/>
              <a:buFont typeface="Wingdings" panose="05000000000000000000" pitchFamily="2" charset="2"/>
              <a:buChar char="ü"/>
            </a:pPr>
            <a:r>
              <a:rPr lang="en-US" sz="2000" i="0" dirty="0">
                <a:effectLst/>
              </a:rPr>
              <a:t>Electronics and Audio Equipment</a:t>
            </a:r>
          </a:p>
          <a:p>
            <a:pPr marL="1274400" lvl="6" indent="-360000" algn="just" defTabSz="720000">
              <a:lnSpc>
                <a:spcPct val="126000"/>
              </a:lnSpc>
              <a:spcAft>
                <a:spcPts val="1200"/>
              </a:spcAft>
              <a:buSzPct val="100000"/>
              <a:buFont typeface="Wingdings" panose="05000000000000000000" pitchFamily="2" charset="2"/>
              <a:buChar char="ü"/>
            </a:pPr>
            <a:r>
              <a:rPr lang="en-US" sz="2000" i="0" dirty="0">
                <a:effectLst/>
              </a:rPr>
              <a:t>Sports Equipment</a:t>
            </a:r>
          </a:p>
          <a:p>
            <a:pPr marL="1274400" lvl="6" indent="-360000" algn="just" defTabSz="720000">
              <a:lnSpc>
                <a:spcPct val="126000"/>
              </a:lnSpc>
              <a:spcAft>
                <a:spcPts val="1200"/>
              </a:spcAft>
              <a:buSzPct val="100000"/>
              <a:buFont typeface="Wingdings" panose="05000000000000000000" pitchFamily="2" charset="2"/>
              <a:buChar char="ü"/>
            </a:pPr>
            <a:r>
              <a:rPr lang="en-US" sz="2000" spc="100" dirty="0"/>
              <a:t>Industry</a:t>
            </a:r>
          </a:p>
        </p:txBody>
      </p:sp>
      <p:sp>
        <p:nvSpPr>
          <p:cNvPr id="31" name="Rectangle 30">
            <a:extLst>
              <a:ext uri="{FF2B5EF4-FFF2-40B4-BE49-F238E27FC236}">
                <a16:creationId xmlns:a16="http://schemas.microsoft.com/office/drawing/2014/main" id="{D7F16AA3-EE24-4221-87FF-DEF84C6EEB9C}"/>
              </a:ext>
            </a:extLst>
          </p:cNvPr>
          <p:cNvSpPr/>
          <p:nvPr/>
        </p:nvSpPr>
        <p:spPr>
          <a:xfrm>
            <a:off x="-952" y="6261829"/>
            <a:ext cx="12192952" cy="92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2" name="Picture 11">
            <a:extLst>
              <a:ext uri="{FF2B5EF4-FFF2-40B4-BE49-F238E27FC236}">
                <a16:creationId xmlns:a16="http://schemas.microsoft.com/office/drawing/2014/main" id="{10C605A1-C589-46C3-910F-F5918469BD3B}"/>
              </a:ext>
            </a:extLst>
          </p:cNvPr>
          <p:cNvPicPr>
            <a:picLocks noChangeAspect="1"/>
          </p:cNvPicPr>
          <p:nvPr/>
        </p:nvPicPr>
        <p:blipFill>
          <a:blip r:embed="rId2">
            <a:alphaModFix amt="50000"/>
          </a:blip>
          <a:srcRect/>
          <a:stretch/>
        </p:blipFill>
        <p:spPr>
          <a:xfrm>
            <a:off x="-790006" y="3629264"/>
            <a:ext cx="3692487" cy="3692487"/>
          </a:xfrm>
          <a:prstGeom prst="rect">
            <a:avLst/>
          </a:prstGeom>
        </p:spPr>
      </p:pic>
      <p:pic>
        <p:nvPicPr>
          <p:cNvPr id="9" name="Picture 8" descr="Logo&#10;&#10;Description automatically generated">
            <a:extLst>
              <a:ext uri="{FF2B5EF4-FFF2-40B4-BE49-F238E27FC236}">
                <a16:creationId xmlns:a16="http://schemas.microsoft.com/office/drawing/2014/main" id="{0CDB8A66-C0A7-4C18-AECA-749CE2129016}"/>
              </a:ext>
            </a:extLst>
          </p:cNvPr>
          <p:cNvPicPr>
            <a:picLocks noChangeAspect="1"/>
          </p:cNvPicPr>
          <p:nvPr/>
        </p:nvPicPr>
        <p:blipFill rotWithShape="1">
          <a:blip r:embed="rId3">
            <a:alphaModFix amt="25000"/>
          </a:blip>
          <a:srcRect l="4579" t="19643" r="4998" b="27915"/>
          <a:stretch/>
        </p:blipFill>
        <p:spPr>
          <a:xfrm>
            <a:off x="9137879" y="6090359"/>
            <a:ext cx="2593905" cy="859645"/>
          </a:xfrm>
          <a:prstGeom prst="rect">
            <a:avLst/>
          </a:prstGeom>
        </p:spPr>
      </p:pic>
      <p:sp>
        <p:nvSpPr>
          <p:cNvPr id="10" name="TextBox 9">
            <a:extLst>
              <a:ext uri="{FF2B5EF4-FFF2-40B4-BE49-F238E27FC236}">
                <a16:creationId xmlns:a16="http://schemas.microsoft.com/office/drawing/2014/main" id="{9DF349E1-8EB1-4464-B333-2A264E832423}"/>
              </a:ext>
            </a:extLst>
          </p:cNvPr>
          <p:cNvSpPr txBox="1"/>
          <p:nvPr/>
        </p:nvSpPr>
        <p:spPr>
          <a:xfrm>
            <a:off x="2476870" y="285938"/>
            <a:ext cx="9715130" cy="914401"/>
          </a:xfrm>
          <a:prstGeom prst="rect">
            <a:avLst/>
          </a:prstGeom>
        </p:spPr>
        <p:txBody>
          <a:bodyPr vert="horz" lIns="91440" tIns="45720" rIns="91440" bIns="45720" rtlCol="0" anchor="b">
            <a:noAutofit/>
          </a:bodyPr>
          <a:lstStyle/>
          <a:p>
            <a:pPr defTabSz="914400">
              <a:spcBef>
                <a:spcPct val="0"/>
              </a:spcBef>
            </a:pPr>
            <a:r>
              <a:rPr lang="en-US" sz="4400" spc="200" dirty="0">
                <a:solidFill>
                  <a:schemeClr val="tx2"/>
                </a:solidFill>
                <a:latin typeface="+mj-lt"/>
                <a:ea typeface="+mj-ea"/>
                <a:cs typeface="+mj-cs"/>
              </a:rPr>
              <a:t>CRYOGENICS BENEFITS</a:t>
            </a:r>
          </a:p>
        </p:txBody>
      </p:sp>
    </p:spTree>
    <p:extLst>
      <p:ext uri="{BB962C8B-B14F-4D97-AF65-F5344CB8AC3E}">
        <p14:creationId xmlns:p14="http://schemas.microsoft.com/office/powerpoint/2010/main" val="3684017922"/>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BE4542A-C752-40BA-83D9-3D295C4130B2}"/>
              </a:ext>
            </a:extLst>
          </p:cNvPr>
          <p:cNvSpPr txBox="1"/>
          <p:nvPr/>
        </p:nvSpPr>
        <p:spPr>
          <a:xfrm>
            <a:off x="2476870" y="1656906"/>
            <a:ext cx="9369393" cy="3997441"/>
          </a:xfrm>
          <a:prstGeom prst="rect">
            <a:avLst/>
          </a:prstGeom>
          <a:noFill/>
          <a:ln>
            <a:noFill/>
          </a:ln>
        </p:spPr>
        <p:txBody>
          <a:bodyPr wrap="square" rtlCol="0">
            <a:spAutoFit/>
          </a:bodyPr>
          <a:lstStyle/>
          <a:p>
            <a:pPr marL="360000" indent="-360000" algn="just">
              <a:lnSpc>
                <a:spcPct val="126000"/>
              </a:lnSpc>
              <a:spcAft>
                <a:spcPts val="1200"/>
              </a:spcAft>
              <a:buSzPct val="100000"/>
              <a:buFont typeface="Arial" panose="020B0604020202020204" pitchFamily="34" charset="0"/>
              <a:buChar char="•"/>
            </a:pPr>
            <a:r>
              <a:rPr lang="en-US" sz="2000" spc="100" dirty="0"/>
              <a:t>In Transportation: </a:t>
            </a:r>
          </a:p>
          <a:p>
            <a:pPr marL="1274400" lvl="2" indent="-360000" algn="just">
              <a:lnSpc>
                <a:spcPct val="126000"/>
              </a:lnSpc>
              <a:spcAft>
                <a:spcPts val="1200"/>
              </a:spcAft>
              <a:buSzPct val="100000"/>
              <a:buFont typeface="Wingdings" panose="05000000000000000000" pitchFamily="2" charset="2"/>
              <a:buChar char="ü"/>
            </a:pPr>
            <a:r>
              <a:rPr lang="en-US" sz="2000" spc="100" dirty="0"/>
              <a:t>B</a:t>
            </a:r>
            <a:r>
              <a:rPr lang="en-US" sz="2000" i="0" spc="100" dirty="0">
                <a:effectLst/>
              </a:rPr>
              <a:t>enefits of Deep </a:t>
            </a:r>
            <a:r>
              <a:rPr lang="en-US" sz="2000" spc="100" dirty="0"/>
              <a:t>C</a:t>
            </a:r>
            <a:r>
              <a:rPr lang="en-US" sz="2000" i="0" spc="100" dirty="0">
                <a:effectLst/>
              </a:rPr>
              <a:t>ryogenic </a:t>
            </a:r>
            <a:r>
              <a:rPr lang="en-US" sz="2000" spc="100" dirty="0"/>
              <a:t>P</a:t>
            </a:r>
            <a:r>
              <a:rPr lang="en-US" sz="2000" i="0" spc="100" dirty="0">
                <a:effectLst/>
              </a:rPr>
              <a:t>rocessing on automotive components are remarkable and extensive</a:t>
            </a:r>
          </a:p>
          <a:p>
            <a:pPr marL="1274400" lvl="2" indent="-360000" algn="just">
              <a:lnSpc>
                <a:spcPct val="126000"/>
              </a:lnSpc>
              <a:spcAft>
                <a:spcPts val="1200"/>
              </a:spcAft>
              <a:buSzPct val="100000"/>
              <a:buFont typeface="Wingdings" panose="05000000000000000000" pitchFamily="2" charset="2"/>
              <a:buChar char="ü"/>
            </a:pPr>
            <a:r>
              <a:rPr lang="en-US" sz="2000" spc="100" dirty="0"/>
              <a:t>DCT </a:t>
            </a:r>
            <a:r>
              <a:rPr lang="en-US" sz="2000" i="0" spc="100" dirty="0">
                <a:effectLst/>
              </a:rPr>
              <a:t>optimizes the crystalline structure of the engine components, as well as relieves the  stresses so that they can withstand higher stresses over a longer period</a:t>
            </a:r>
            <a:endParaRPr lang="en-US" sz="2000" spc="100" dirty="0"/>
          </a:p>
          <a:p>
            <a:pPr marL="1274400" lvl="2" indent="-360000" algn="just">
              <a:lnSpc>
                <a:spcPct val="126000"/>
              </a:lnSpc>
              <a:spcAft>
                <a:spcPts val="1200"/>
              </a:spcAft>
              <a:buSzPct val="100000"/>
              <a:buFont typeface="Wingdings" panose="05000000000000000000" pitchFamily="2" charset="2"/>
              <a:buChar char="ü"/>
            </a:pPr>
            <a:r>
              <a:rPr lang="en-US" sz="2000" i="0" spc="100" dirty="0">
                <a:effectLst/>
              </a:rPr>
              <a:t>Many professional race teams cryogenically treat engines, driveline parts and brake rotors because it improves performance and shows increased durability</a:t>
            </a:r>
            <a:endParaRPr lang="en-US" sz="2000" spc="100" dirty="0"/>
          </a:p>
        </p:txBody>
      </p:sp>
      <p:sp>
        <p:nvSpPr>
          <p:cNvPr id="31" name="Rectangle 30">
            <a:extLst>
              <a:ext uri="{FF2B5EF4-FFF2-40B4-BE49-F238E27FC236}">
                <a16:creationId xmlns:a16="http://schemas.microsoft.com/office/drawing/2014/main" id="{D7F16AA3-EE24-4221-87FF-DEF84C6EEB9C}"/>
              </a:ext>
            </a:extLst>
          </p:cNvPr>
          <p:cNvSpPr/>
          <p:nvPr/>
        </p:nvSpPr>
        <p:spPr>
          <a:xfrm>
            <a:off x="-952" y="6261829"/>
            <a:ext cx="12192952" cy="92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2" name="Picture 11">
            <a:extLst>
              <a:ext uri="{FF2B5EF4-FFF2-40B4-BE49-F238E27FC236}">
                <a16:creationId xmlns:a16="http://schemas.microsoft.com/office/drawing/2014/main" id="{10C605A1-C589-46C3-910F-F5918469BD3B}"/>
              </a:ext>
            </a:extLst>
          </p:cNvPr>
          <p:cNvPicPr>
            <a:picLocks noChangeAspect="1"/>
          </p:cNvPicPr>
          <p:nvPr/>
        </p:nvPicPr>
        <p:blipFill>
          <a:blip r:embed="rId2">
            <a:alphaModFix amt="50000"/>
          </a:blip>
          <a:srcRect/>
          <a:stretch/>
        </p:blipFill>
        <p:spPr>
          <a:xfrm>
            <a:off x="-790006" y="3629264"/>
            <a:ext cx="3692487" cy="3692487"/>
          </a:xfrm>
          <a:prstGeom prst="rect">
            <a:avLst/>
          </a:prstGeom>
        </p:spPr>
      </p:pic>
      <p:pic>
        <p:nvPicPr>
          <p:cNvPr id="9" name="Picture 8" descr="Logo&#10;&#10;Description automatically generated">
            <a:extLst>
              <a:ext uri="{FF2B5EF4-FFF2-40B4-BE49-F238E27FC236}">
                <a16:creationId xmlns:a16="http://schemas.microsoft.com/office/drawing/2014/main" id="{0CDB8A66-C0A7-4C18-AECA-749CE2129016}"/>
              </a:ext>
            </a:extLst>
          </p:cNvPr>
          <p:cNvPicPr>
            <a:picLocks noChangeAspect="1"/>
          </p:cNvPicPr>
          <p:nvPr/>
        </p:nvPicPr>
        <p:blipFill rotWithShape="1">
          <a:blip r:embed="rId3">
            <a:alphaModFix amt="25000"/>
          </a:blip>
          <a:srcRect l="4579" t="19643" r="4998" b="27915"/>
          <a:stretch/>
        </p:blipFill>
        <p:spPr>
          <a:xfrm>
            <a:off x="9137879" y="6090359"/>
            <a:ext cx="2593905" cy="859645"/>
          </a:xfrm>
          <a:prstGeom prst="rect">
            <a:avLst/>
          </a:prstGeom>
        </p:spPr>
      </p:pic>
      <p:sp>
        <p:nvSpPr>
          <p:cNvPr id="10" name="TextBox 9">
            <a:extLst>
              <a:ext uri="{FF2B5EF4-FFF2-40B4-BE49-F238E27FC236}">
                <a16:creationId xmlns:a16="http://schemas.microsoft.com/office/drawing/2014/main" id="{9DF349E1-8EB1-4464-B333-2A264E832423}"/>
              </a:ext>
            </a:extLst>
          </p:cNvPr>
          <p:cNvSpPr txBox="1"/>
          <p:nvPr/>
        </p:nvSpPr>
        <p:spPr>
          <a:xfrm>
            <a:off x="2476870" y="285938"/>
            <a:ext cx="9715130" cy="914401"/>
          </a:xfrm>
          <a:prstGeom prst="rect">
            <a:avLst/>
          </a:prstGeom>
        </p:spPr>
        <p:txBody>
          <a:bodyPr vert="horz" lIns="91440" tIns="45720" rIns="91440" bIns="45720" rtlCol="0" anchor="b">
            <a:noAutofit/>
          </a:bodyPr>
          <a:lstStyle/>
          <a:p>
            <a:pPr defTabSz="914400">
              <a:spcBef>
                <a:spcPct val="0"/>
              </a:spcBef>
            </a:pPr>
            <a:r>
              <a:rPr lang="en-US" sz="4400" spc="200" dirty="0">
                <a:solidFill>
                  <a:schemeClr val="tx2"/>
                </a:solidFill>
                <a:latin typeface="+mj-lt"/>
                <a:ea typeface="+mj-ea"/>
                <a:cs typeface="+mj-cs"/>
              </a:rPr>
              <a:t>CRYOGENICS BENEFITS</a:t>
            </a:r>
          </a:p>
        </p:txBody>
      </p:sp>
    </p:spTree>
    <p:extLst>
      <p:ext uri="{BB962C8B-B14F-4D97-AF65-F5344CB8AC3E}">
        <p14:creationId xmlns:p14="http://schemas.microsoft.com/office/powerpoint/2010/main" val="779006661"/>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BE4542A-C752-40BA-83D9-3D295C4130B2}"/>
              </a:ext>
            </a:extLst>
          </p:cNvPr>
          <p:cNvSpPr txBox="1"/>
          <p:nvPr/>
        </p:nvSpPr>
        <p:spPr>
          <a:xfrm>
            <a:off x="2476870" y="1656906"/>
            <a:ext cx="9369393" cy="3067956"/>
          </a:xfrm>
          <a:prstGeom prst="rect">
            <a:avLst/>
          </a:prstGeom>
          <a:noFill/>
          <a:ln>
            <a:noFill/>
          </a:ln>
        </p:spPr>
        <p:txBody>
          <a:bodyPr wrap="square" rtlCol="0">
            <a:spAutoFit/>
          </a:bodyPr>
          <a:lstStyle/>
          <a:p>
            <a:pPr marL="360000" lvl="2" indent="-360000" algn="just">
              <a:lnSpc>
                <a:spcPct val="126000"/>
              </a:lnSpc>
              <a:spcAft>
                <a:spcPts val="1200"/>
              </a:spcAft>
              <a:buSzPct val="100000"/>
              <a:buFont typeface="Arial" panose="020B0604020202020204" pitchFamily="34" charset="0"/>
              <a:buChar char="•"/>
            </a:pPr>
            <a:r>
              <a:rPr lang="en-US" sz="2000" spc="100" dirty="0"/>
              <a:t>In Transportation: </a:t>
            </a:r>
          </a:p>
          <a:p>
            <a:pPr marL="1274400" lvl="2" indent="-360000" algn="just">
              <a:lnSpc>
                <a:spcPct val="126000"/>
              </a:lnSpc>
              <a:spcAft>
                <a:spcPts val="1200"/>
              </a:spcAft>
              <a:buSzPct val="100000"/>
              <a:buFont typeface="Wingdings" panose="05000000000000000000" pitchFamily="2" charset="2"/>
              <a:buChar char="ü"/>
            </a:pPr>
            <a:r>
              <a:rPr lang="en-US" sz="2000" i="0" spc="100" dirty="0">
                <a:effectLst/>
              </a:rPr>
              <a:t>Cryogenic </a:t>
            </a:r>
            <a:r>
              <a:rPr lang="en-US" sz="2000" spc="100" dirty="0"/>
              <a:t>P</a:t>
            </a:r>
            <a:r>
              <a:rPr lang="en-US" sz="2000" i="0" spc="100" dirty="0">
                <a:effectLst/>
              </a:rPr>
              <a:t>rocessing multiplies the </a:t>
            </a:r>
            <a:r>
              <a:rPr lang="en-US" sz="2000" spc="100" dirty="0">
                <a:effectLst/>
              </a:rPr>
              <a:t>service life up to five times</a:t>
            </a:r>
            <a:r>
              <a:rPr lang="en-US" sz="2000" i="0" spc="100" dirty="0">
                <a:effectLst/>
              </a:rPr>
              <a:t> normal life span</a:t>
            </a:r>
            <a:endParaRPr lang="en-US" sz="2000" spc="100" dirty="0"/>
          </a:p>
          <a:p>
            <a:pPr marL="1274400" lvl="2" indent="-360000" algn="just">
              <a:lnSpc>
                <a:spcPct val="126000"/>
              </a:lnSpc>
              <a:spcAft>
                <a:spcPts val="1200"/>
              </a:spcAft>
              <a:buSzPct val="100000"/>
              <a:buFont typeface="Wingdings" panose="05000000000000000000" pitchFamily="2" charset="2"/>
              <a:buChar char="ü"/>
            </a:pPr>
            <a:r>
              <a:rPr lang="en-US" sz="2000" i="0" spc="100" dirty="0">
                <a:effectLst/>
              </a:rPr>
              <a:t>Whether you’re a professional driver, business owner or manager who oversees a large vehicle fleet, or an auto enthusiast interested in saving time, money and resources DCT will benefit your bottom line</a:t>
            </a:r>
            <a:endParaRPr lang="en-US" sz="2000" spc="100" dirty="0"/>
          </a:p>
        </p:txBody>
      </p:sp>
      <p:sp>
        <p:nvSpPr>
          <p:cNvPr id="31" name="Rectangle 30">
            <a:extLst>
              <a:ext uri="{FF2B5EF4-FFF2-40B4-BE49-F238E27FC236}">
                <a16:creationId xmlns:a16="http://schemas.microsoft.com/office/drawing/2014/main" id="{D7F16AA3-EE24-4221-87FF-DEF84C6EEB9C}"/>
              </a:ext>
            </a:extLst>
          </p:cNvPr>
          <p:cNvSpPr/>
          <p:nvPr/>
        </p:nvSpPr>
        <p:spPr>
          <a:xfrm>
            <a:off x="-952" y="6261829"/>
            <a:ext cx="12192952" cy="92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2" name="Picture 11">
            <a:extLst>
              <a:ext uri="{FF2B5EF4-FFF2-40B4-BE49-F238E27FC236}">
                <a16:creationId xmlns:a16="http://schemas.microsoft.com/office/drawing/2014/main" id="{10C605A1-C589-46C3-910F-F5918469BD3B}"/>
              </a:ext>
            </a:extLst>
          </p:cNvPr>
          <p:cNvPicPr>
            <a:picLocks noChangeAspect="1"/>
          </p:cNvPicPr>
          <p:nvPr/>
        </p:nvPicPr>
        <p:blipFill>
          <a:blip r:embed="rId2">
            <a:alphaModFix amt="50000"/>
          </a:blip>
          <a:srcRect/>
          <a:stretch/>
        </p:blipFill>
        <p:spPr>
          <a:xfrm>
            <a:off x="-790006" y="3629264"/>
            <a:ext cx="3692487" cy="3692487"/>
          </a:xfrm>
          <a:prstGeom prst="rect">
            <a:avLst/>
          </a:prstGeom>
        </p:spPr>
      </p:pic>
      <p:pic>
        <p:nvPicPr>
          <p:cNvPr id="9" name="Picture 8" descr="Logo&#10;&#10;Description automatically generated">
            <a:extLst>
              <a:ext uri="{FF2B5EF4-FFF2-40B4-BE49-F238E27FC236}">
                <a16:creationId xmlns:a16="http://schemas.microsoft.com/office/drawing/2014/main" id="{0CDB8A66-C0A7-4C18-AECA-749CE2129016}"/>
              </a:ext>
            </a:extLst>
          </p:cNvPr>
          <p:cNvPicPr>
            <a:picLocks noChangeAspect="1"/>
          </p:cNvPicPr>
          <p:nvPr/>
        </p:nvPicPr>
        <p:blipFill rotWithShape="1">
          <a:blip r:embed="rId3">
            <a:alphaModFix amt="25000"/>
          </a:blip>
          <a:srcRect l="4579" t="19643" r="4998" b="27915"/>
          <a:stretch/>
        </p:blipFill>
        <p:spPr>
          <a:xfrm>
            <a:off x="9137879" y="6090359"/>
            <a:ext cx="2593905" cy="859645"/>
          </a:xfrm>
          <a:prstGeom prst="rect">
            <a:avLst/>
          </a:prstGeom>
        </p:spPr>
      </p:pic>
      <p:sp>
        <p:nvSpPr>
          <p:cNvPr id="10" name="TextBox 9">
            <a:extLst>
              <a:ext uri="{FF2B5EF4-FFF2-40B4-BE49-F238E27FC236}">
                <a16:creationId xmlns:a16="http://schemas.microsoft.com/office/drawing/2014/main" id="{9DF349E1-8EB1-4464-B333-2A264E832423}"/>
              </a:ext>
            </a:extLst>
          </p:cNvPr>
          <p:cNvSpPr txBox="1"/>
          <p:nvPr/>
        </p:nvSpPr>
        <p:spPr>
          <a:xfrm>
            <a:off x="2476870" y="285938"/>
            <a:ext cx="9715130" cy="914401"/>
          </a:xfrm>
          <a:prstGeom prst="rect">
            <a:avLst/>
          </a:prstGeom>
        </p:spPr>
        <p:txBody>
          <a:bodyPr vert="horz" lIns="91440" tIns="45720" rIns="91440" bIns="45720" rtlCol="0" anchor="b">
            <a:noAutofit/>
          </a:bodyPr>
          <a:lstStyle/>
          <a:p>
            <a:pPr defTabSz="914400">
              <a:spcBef>
                <a:spcPct val="0"/>
              </a:spcBef>
            </a:pPr>
            <a:r>
              <a:rPr lang="en-US" sz="4400" spc="200" dirty="0">
                <a:solidFill>
                  <a:schemeClr val="tx2"/>
                </a:solidFill>
                <a:latin typeface="+mj-lt"/>
                <a:ea typeface="+mj-ea"/>
                <a:cs typeface="+mj-cs"/>
              </a:rPr>
              <a:t>CRYOGENICS BENEFITS</a:t>
            </a:r>
          </a:p>
        </p:txBody>
      </p:sp>
    </p:spTree>
    <p:extLst>
      <p:ext uri="{BB962C8B-B14F-4D97-AF65-F5344CB8AC3E}">
        <p14:creationId xmlns:p14="http://schemas.microsoft.com/office/powerpoint/2010/main" val="2248786606"/>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BE4542A-C752-40BA-83D9-3D295C4130B2}"/>
              </a:ext>
            </a:extLst>
          </p:cNvPr>
          <p:cNvSpPr txBox="1"/>
          <p:nvPr/>
        </p:nvSpPr>
        <p:spPr>
          <a:xfrm>
            <a:off x="2476870" y="1656906"/>
            <a:ext cx="9369393" cy="3763531"/>
          </a:xfrm>
          <a:prstGeom prst="rect">
            <a:avLst/>
          </a:prstGeom>
          <a:noFill/>
          <a:ln>
            <a:noFill/>
          </a:ln>
        </p:spPr>
        <p:txBody>
          <a:bodyPr wrap="square" rtlCol="0">
            <a:spAutoFit/>
          </a:bodyPr>
          <a:lstStyle/>
          <a:p>
            <a:pPr marL="360000" indent="-360000" algn="just">
              <a:lnSpc>
                <a:spcPct val="126000"/>
              </a:lnSpc>
              <a:spcAft>
                <a:spcPts val="1200"/>
              </a:spcAft>
              <a:buSzPct val="100000"/>
              <a:buFont typeface="Arial" panose="020B0604020202020204" pitchFamily="34" charset="0"/>
              <a:buChar char="•"/>
            </a:pPr>
            <a:r>
              <a:rPr lang="en-US" sz="2000" i="0" dirty="0">
                <a:effectLst/>
              </a:rPr>
              <a:t>In the Marine Environment: </a:t>
            </a:r>
          </a:p>
          <a:p>
            <a:pPr marL="1257300" lvl="2" indent="-342900" algn="just">
              <a:lnSpc>
                <a:spcPct val="126000"/>
              </a:lnSpc>
              <a:spcAft>
                <a:spcPts val="1200"/>
              </a:spcAft>
              <a:buSzPct val="100000"/>
              <a:buFont typeface="Wingdings" panose="05000000000000000000" pitchFamily="2" charset="2"/>
              <a:buChar char="ü"/>
            </a:pPr>
            <a:r>
              <a:rPr lang="en-US" sz="2000" i="0" dirty="0">
                <a:effectLst/>
              </a:rPr>
              <a:t>The benefits of Cryogenics don’t only apply on land</a:t>
            </a:r>
            <a:endParaRPr lang="en-US" sz="2000" dirty="0"/>
          </a:p>
          <a:p>
            <a:pPr marL="1257300" lvl="2" indent="-342900" algn="just">
              <a:lnSpc>
                <a:spcPct val="126000"/>
              </a:lnSpc>
              <a:spcAft>
                <a:spcPts val="1200"/>
              </a:spcAft>
              <a:buSzPct val="100000"/>
              <a:buFont typeface="Wingdings" panose="05000000000000000000" pitchFamily="2" charset="2"/>
              <a:buChar char="ü"/>
            </a:pPr>
            <a:r>
              <a:rPr lang="en-US" sz="2000" i="0" dirty="0">
                <a:effectLst/>
              </a:rPr>
              <a:t>Cryogenic </a:t>
            </a:r>
            <a:r>
              <a:rPr lang="en-US" sz="2000" dirty="0"/>
              <a:t>P</a:t>
            </a:r>
            <a:r>
              <a:rPr lang="en-US" sz="2000" i="0" dirty="0">
                <a:effectLst/>
              </a:rPr>
              <a:t>rocessing profoundly improves boat propellers and engines including final drive components</a:t>
            </a:r>
          </a:p>
          <a:p>
            <a:pPr marL="1257300" lvl="2" indent="-342900" algn="just">
              <a:lnSpc>
                <a:spcPct val="126000"/>
              </a:lnSpc>
              <a:spcAft>
                <a:spcPts val="1200"/>
              </a:spcAft>
              <a:buSzPct val="100000"/>
              <a:buFont typeface="Wingdings" panose="05000000000000000000" pitchFamily="2" charset="2"/>
              <a:buChar char="ü"/>
            </a:pPr>
            <a:r>
              <a:rPr lang="en-US" sz="2000" i="0" dirty="0">
                <a:effectLst/>
              </a:rPr>
              <a:t>A </a:t>
            </a:r>
            <a:r>
              <a:rPr lang="en-US" sz="2000" dirty="0"/>
              <a:t>c</a:t>
            </a:r>
            <a:r>
              <a:rPr lang="en-US" sz="2000" i="0" dirty="0">
                <a:effectLst/>
              </a:rPr>
              <a:t>ryogenically </a:t>
            </a:r>
            <a:r>
              <a:rPr lang="en-US" sz="2000" dirty="0"/>
              <a:t>t</a:t>
            </a:r>
            <a:r>
              <a:rPr lang="en-US" sz="2000" i="0" dirty="0">
                <a:effectLst/>
              </a:rPr>
              <a:t>reated propeller is less prone to warping, fracturing, or shear</a:t>
            </a:r>
            <a:endParaRPr lang="en-US" sz="2000" dirty="0"/>
          </a:p>
          <a:p>
            <a:pPr marL="1257300" lvl="2" indent="-342900" algn="just">
              <a:lnSpc>
                <a:spcPct val="126000"/>
              </a:lnSpc>
              <a:spcAft>
                <a:spcPts val="1200"/>
              </a:spcAft>
              <a:buSzPct val="100000"/>
              <a:buFont typeface="Wingdings" panose="05000000000000000000" pitchFamily="2" charset="2"/>
              <a:buChar char="ü"/>
            </a:pPr>
            <a:r>
              <a:rPr lang="en-US" sz="2000" i="0" dirty="0">
                <a:effectLst/>
              </a:rPr>
              <a:t>The gears and shafts in final drive units last considerably longer</a:t>
            </a:r>
          </a:p>
        </p:txBody>
      </p:sp>
      <p:sp>
        <p:nvSpPr>
          <p:cNvPr id="31" name="Rectangle 30">
            <a:extLst>
              <a:ext uri="{FF2B5EF4-FFF2-40B4-BE49-F238E27FC236}">
                <a16:creationId xmlns:a16="http://schemas.microsoft.com/office/drawing/2014/main" id="{D7F16AA3-EE24-4221-87FF-DEF84C6EEB9C}"/>
              </a:ext>
            </a:extLst>
          </p:cNvPr>
          <p:cNvSpPr/>
          <p:nvPr/>
        </p:nvSpPr>
        <p:spPr>
          <a:xfrm>
            <a:off x="-952" y="6261829"/>
            <a:ext cx="12192952" cy="92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2" name="Picture 11">
            <a:extLst>
              <a:ext uri="{FF2B5EF4-FFF2-40B4-BE49-F238E27FC236}">
                <a16:creationId xmlns:a16="http://schemas.microsoft.com/office/drawing/2014/main" id="{10C605A1-C589-46C3-910F-F5918469BD3B}"/>
              </a:ext>
            </a:extLst>
          </p:cNvPr>
          <p:cNvPicPr>
            <a:picLocks noChangeAspect="1"/>
          </p:cNvPicPr>
          <p:nvPr/>
        </p:nvPicPr>
        <p:blipFill>
          <a:blip r:embed="rId2">
            <a:alphaModFix amt="50000"/>
          </a:blip>
          <a:srcRect/>
          <a:stretch/>
        </p:blipFill>
        <p:spPr>
          <a:xfrm>
            <a:off x="-790006" y="3629264"/>
            <a:ext cx="3692487" cy="3692487"/>
          </a:xfrm>
          <a:prstGeom prst="rect">
            <a:avLst/>
          </a:prstGeom>
        </p:spPr>
      </p:pic>
      <p:pic>
        <p:nvPicPr>
          <p:cNvPr id="9" name="Picture 8" descr="Logo&#10;&#10;Description automatically generated">
            <a:extLst>
              <a:ext uri="{FF2B5EF4-FFF2-40B4-BE49-F238E27FC236}">
                <a16:creationId xmlns:a16="http://schemas.microsoft.com/office/drawing/2014/main" id="{0CDB8A66-C0A7-4C18-AECA-749CE2129016}"/>
              </a:ext>
            </a:extLst>
          </p:cNvPr>
          <p:cNvPicPr>
            <a:picLocks noChangeAspect="1"/>
          </p:cNvPicPr>
          <p:nvPr/>
        </p:nvPicPr>
        <p:blipFill rotWithShape="1">
          <a:blip r:embed="rId3">
            <a:alphaModFix amt="25000"/>
          </a:blip>
          <a:srcRect l="4579" t="19643" r="4998" b="27915"/>
          <a:stretch/>
        </p:blipFill>
        <p:spPr>
          <a:xfrm>
            <a:off x="9137879" y="6090359"/>
            <a:ext cx="2593905" cy="859645"/>
          </a:xfrm>
          <a:prstGeom prst="rect">
            <a:avLst/>
          </a:prstGeom>
        </p:spPr>
      </p:pic>
      <p:sp>
        <p:nvSpPr>
          <p:cNvPr id="10" name="TextBox 9">
            <a:extLst>
              <a:ext uri="{FF2B5EF4-FFF2-40B4-BE49-F238E27FC236}">
                <a16:creationId xmlns:a16="http://schemas.microsoft.com/office/drawing/2014/main" id="{9DF349E1-8EB1-4464-B333-2A264E832423}"/>
              </a:ext>
            </a:extLst>
          </p:cNvPr>
          <p:cNvSpPr txBox="1"/>
          <p:nvPr/>
        </p:nvSpPr>
        <p:spPr>
          <a:xfrm>
            <a:off x="2476870" y="285938"/>
            <a:ext cx="9715130" cy="914401"/>
          </a:xfrm>
          <a:prstGeom prst="rect">
            <a:avLst/>
          </a:prstGeom>
        </p:spPr>
        <p:txBody>
          <a:bodyPr vert="horz" lIns="91440" tIns="45720" rIns="91440" bIns="45720" rtlCol="0" anchor="b">
            <a:noAutofit/>
          </a:bodyPr>
          <a:lstStyle/>
          <a:p>
            <a:pPr defTabSz="914400">
              <a:spcBef>
                <a:spcPct val="0"/>
              </a:spcBef>
            </a:pPr>
            <a:r>
              <a:rPr lang="en-US" sz="4400" spc="200" dirty="0">
                <a:solidFill>
                  <a:schemeClr val="tx2"/>
                </a:solidFill>
                <a:latin typeface="+mj-lt"/>
                <a:ea typeface="+mj-ea"/>
                <a:cs typeface="+mj-cs"/>
              </a:rPr>
              <a:t>CRYOGENICS BENEFITS</a:t>
            </a:r>
          </a:p>
        </p:txBody>
      </p:sp>
    </p:spTree>
    <p:extLst>
      <p:ext uri="{BB962C8B-B14F-4D97-AF65-F5344CB8AC3E}">
        <p14:creationId xmlns:p14="http://schemas.microsoft.com/office/powerpoint/2010/main" val="1307230601"/>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BE4542A-C752-40BA-83D9-3D295C4130B2}"/>
              </a:ext>
            </a:extLst>
          </p:cNvPr>
          <p:cNvSpPr txBox="1"/>
          <p:nvPr/>
        </p:nvSpPr>
        <p:spPr>
          <a:xfrm>
            <a:off x="2476870" y="1656906"/>
            <a:ext cx="9369393" cy="3221844"/>
          </a:xfrm>
          <a:prstGeom prst="rect">
            <a:avLst/>
          </a:prstGeom>
          <a:noFill/>
          <a:ln>
            <a:noFill/>
          </a:ln>
        </p:spPr>
        <p:txBody>
          <a:bodyPr wrap="square" rtlCol="0">
            <a:spAutoFit/>
          </a:bodyPr>
          <a:lstStyle/>
          <a:p>
            <a:pPr marL="360000" indent="-360000" algn="just">
              <a:lnSpc>
                <a:spcPct val="126000"/>
              </a:lnSpc>
              <a:spcAft>
                <a:spcPts val="1200"/>
              </a:spcAft>
              <a:buSzPct val="100000"/>
              <a:buFont typeface="Arial" panose="020B0604020202020204" pitchFamily="34" charset="0"/>
              <a:buChar char="•"/>
            </a:pPr>
            <a:r>
              <a:rPr lang="en-US" sz="2000" i="0" dirty="0">
                <a:effectLst/>
              </a:rPr>
              <a:t>In the Marine Environment: </a:t>
            </a:r>
          </a:p>
          <a:p>
            <a:pPr marL="1274400" lvl="2" indent="-360000" algn="just">
              <a:lnSpc>
                <a:spcPct val="126000"/>
              </a:lnSpc>
              <a:spcAft>
                <a:spcPts val="1200"/>
              </a:spcAft>
              <a:buSzPct val="100000"/>
              <a:buFont typeface="Wingdings" panose="05000000000000000000" pitchFamily="2" charset="2"/>
              <a:buChar char="ü"/>
            </a:pPr>
            <a:r>
              <a:rPr lang="en-US" sz="2000" i="0" dirty="0">
                <a:effectLst/>
              </a:rPr>
              <a:t>Cryogenic Processing drastically reduces maintenance costs over the lifespan of all metallurgical parts</a:t>
            </a:r>
            <a:endParaRPr lang="en-US" sz="2000" dirty="0"/>
          </a:p>
          <a:p>
            <a:pPr marL="1274400" lvl="2" indent="-360000" algn="just">
              <a:lnSpc>
                <a:spcPct val="126000"/>
              </a:lnSpc>
              <a:spcAft>
                <a:spcPts val="1200"/>
              </a:spcAft>
              <a:buSzPct val="100000"/>
              <a:buFont typeface="Wingdings" panose="05000000000000000000" pitchFamily="2" charset="2"/>
              <a:buChar char="ü"/>
            </a:pPr>
            <a:r>
              <a:rPr lang="en-US" sz="2000" i="0" dirty="0">
                <a:effectLst/>
              </a:rPr>
              <a:t>Professional boat racers have adapted the technology that race car teams have known about for years</a:t>
            </a:r>
            <a:endParaRPr lang="en-US" sz="2000" dirty="0"/>
          </a:p>
          <a:p>
            <a:pPr marL="1274400" lvl="2" indent="-360000" algn="just">
              <a:lnSpc>
                <a:spcPct val="126000"/>
              </a:lnSpc>
              <a:spcAft>
                <a:spcPts val="1200"/>
              </a:spcAft>
              <a:buSzPct val="100000"/>
              <a:buFont typeface="Wingdings" panose="05000000000000000000" pitchFamily="2" charset="2"/>
              <a:buChar char="ü"/>
            </a:pPr>
            <a:r>
              <a:rPr lang="en-US" sz="2000" i="0" dirty="0">
                <a:effectLst/>
              </a:rPr>
              <a:t>Properly done Cryogenic Processing is the secret weapon that results in faster, more durable boats</a:t>
            </a:r>
          </a:p>
        </p:txBody>
      </p:sp>
      <p:sp>
        <p:nvSpPr>
          <p:cNvPr id="31" name="Rectangle 30">
            <a:extLst>
              <a:ext uri="{FF2B5EF4-FFF2-40B4-BE49-F238E27FC236}">
                <a16:creationId xmlns:a16="http://schemas.microsoft.com/office/drawing/2014/main" id="{D7F16AA3-EE24-4221-87FF-DEF84C6EEB9C}"/>
              </a:ext>
            </a:extLst>
          </p:cNvPr>
          <p:cNvSpPr/>
          <p:nvPr/>
        </p:nvSpPr>
        <p:spPr>
          <a:xfrm>
            <a:off x="-952" y="6261829"/>
            <a:ext cx="12192952" cy="92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2" name="Picture 11">
            <a:extLst>
              <a:ext uri="{FF2B5EF4-FFF2-40B4-BE49-F238E27FC236}">
                <a16:creationId xmlns:a16="http://schemas.microsoft.com/office/drawing/2014/main" id="{10C605A1-C589-46C3-910F-F5918469BD3B}"/>
              </a:ext>
            </a:extLst>
          </p:cNvPr>
          <p:cNvPicPr>
            <a:picLocks noChangeAspect="1"/>
          </p:cNvPicPr>
          <p:nvPr/>
        </p:nvPicPr>
        <p:blipFill>
          <a:blip r:embed="rId2">
            <a:alphaModFix amt="50000"/>
          </a:blip>
          <a:srcRect/>
          <a:stretch/>
        </p:blipFill>
        <p:spPr>
          <a:xfrm>
            <a:off x="-790006" y="3629264"/>
            <a:ext cx="3692487" cy="3692487"/>
          </a:xfrm>
          <a:prstGeom prst="rect">
            <a:avLst/>
          </a:prstGeom>
        </p:spPr>
      </p:pic>
      <p:pic>
        <p:nvPicPr>
          <p:cNvPr id="9" name="Picture 8" descr="Logo&#10;&#10;Description automatically generated">
            <a:extLst>
              <a:ext uri="{FF2B5EF4-FFF2-40B4-BE49-F238E27FC236}">
                <a16:creationId xmlns:a16="http://schemas.microsoft.com/office/drawing/2014/main" id="{0CDB8A66-C0A7-4C18-AECA-749CE2129016}"/>
              </a:ext>
            </a:extLst>
          </p:cNvPr>
          <p:cNvPicPr>
            <a:picLocks noChangeAspect="1"/>
          </p:cNvPicPr>
          <p:nvPr/>
        </p:nvPicPr>
        <p:blipFill rotWithShape="1">
          <a:blip r:embed="rId3">
            <a:alphaModFix amt="25000"/>
          </a:blip>
          <a:srcRect l="4579" t="19643" r="4998" b="27915"/>
          <a:stretch/>
        </p:blipFill>
        <p:spPr>
          <a:xfrm>
            <a:off x="9137879" y="6090359"/>
            <a:ext cx="2593905" cy="859645"/>
          </a:xfrm>
          <a:prstGeom prst="rect">
            <a:avLst/>
          </a:prstGeom>
        </p:spPr>
      </p:pic>
      <p:sp>
        <p:nvSpPr>
          <p:cNvPr id="10" name="TextBox 9">
            <a:extLst>
              <a:ext uri="{FF2B5EF4-FFF2-40B4-BE49-F238E27FC236}">
                <a16:creationId xmlns:a16="http://schemas.microsoft.com/office/drawing/2014/main" id="{9DF349E1-8EB1-4464-B333-2A264E832423}"/>
              </a:ext>
            </a:extLst>
          </p:cNvPr>
          <p:cNvSpPr txBox="1"/>
          <p:nvPr/>
        </p:nvSpPr>
        <p:spPr>
          <a:xfrm>
            <a:off x="2476870" y="285938"/>
            <a:ext cx="9715130" cy="914401"/>
          </a:xfrm>
          <a:prstGeom prst="rect">
            <a:avLst/>
          </a:prstGeom>
        </p:spPr>
        <p:txBody>
          <a:bodyPr vert="horz" lIns="91440" tIns="45720" rIns="91440" bIns="45720" rtlCol="0" anchor="b">
            <a:noAutofit/>
          </a:bodyPr>
          <a:lstStyle/>
          <a:p>
            <a:pPr defTabSz="914400">
              <a:spcBef>
                <a:spcPct val="0"/>
              </a:spcBef>
            </a:pPr>
            <a:r>
              <a:rPr lang="en-US" sz="4400" spc="200" dirty="0">
                <a:solidFill>
                  <a:schemeClr val="tx2"/>
                </a:solidFill>
                <a:latin typeface="+mj-lt"/>
                <a:ea typeface="+mj-ea"/>
                <a:cs typeface="+mj-cs"/>
              </a:rPr>
              <a:t>CRYOGENICS BENEFITS</a:t>
            </a:r>
          </a:p>
        </p:txBody>
      </p:sp>
    </p:spTree>
    <p:extLst>
      <p:ext uri="{BB962C8B-B14F-4D97-AF65-F5344CB8AC3E}">
        <p14:creationId xmlns:p14="http://schemas.microsoft.com/office/powerpoint/2010/main" val="827436560"/>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BE4542A-C752-40BA-83D9-3D295C4130B2}"/>
              </a:ext>
            </a:extLst>
          </p:cNvPr>
          <p:cNvSpPr txBox="1"/>
          <p:nvPr/>
        </p:nvSpPr>
        <p:spPr>
          <a:xfrm>
            <a:off x="2476870" y="1656906"/>
            <a:ext cx="9369393" cy="4385239"/>
          </a:xfrm>
          <a:prstGeom prst="rect">
            <a:avLst/>
          </a:prstGeom>
          <a:noFill/>
          <a:ln>
            <a:noFill/>
          </a:ln>
        </p:spPr>
        <p:txBody>
          <a:bodyPr wrap="square" rtlCol="0">
            <a:spAutoFit/>
          </a:bodyPr>
          <a:lstStyle/>
          <a:p>
            <a:pPr marL="360000" indent="-360000" algn="just">
              <a:lnSpc>
                <a:spcPct val="126000"/>
              </a:lnSpc>
              <a:spcAft>
                <a:spcPts val="1200"/>
              </a:spcAft>
              <a:buSzPct val="100000"/>
              <a:buFont typeface="Arial" panose="020B0604020202020204" pitchFamily="34" charset="0"/>
              <a:buChar char="•"/>
            </a:pPr>
            <a:r>
              <a:rPr lang="en-US" sz="2000" i="0" dirty="0">
                <a:effectLst/>
              </a:rPr>
              <a:t>In Manufacturing:</a:t>
            </a:r>
          </a:p>
          <a:p>
            <a:pPr marL="1257300" lvl="2" indent="-342900" algn="just">
              <a:lnSpc>
                <a:spcPct val="126000"/>
              </a:lnSpc>
              <a:spcAft>
                <a:spcPts val="1200"/>
              </a:spcAft>
              <a:buSzPct val="100000"/>
              <a:buFont typeface="Wingdings" panose="05000000000000000000" pitchFamily="2" charset="2"/>
              <a:buChar char="ü"/>
            </a:pPr>
            <a:r>
              <a:rPr lang="en-US" sz="2000" i="0" dirty="0">
                <a:effectLst/>
              </a:rPr>
              <a:t>If your business depends on a range of industrial machinery like molds, forms, and dies any unanticipated downtime can result in significant losses</a:t>
            </a:r>
            <a:endParaRPr lang="en-US" sz="2000" dirty="0"/>
          </a:p>
          <a:p>
            <a:pPr marL="1257300" lvl="2" indent="-342900" algn="just">
              <a:lnSpc>
                <a:spcPct val="126000"/>
              </a:lnSpc>
              <a:spcAft>
                <a:spcPts val="1200"/>
              </a:spcAft>
              <a:buSzPct val="100000"/>
              <a:buFont typeface="Wingdings" panose="05000000000000000000" pitchFamily="2" charset="2"/>
              <a:buChar char="ü"/>
            </a:pPr>
            <a:r>
              <a:rPr lang="en-US" sz="2000" i="0" dirty="0">
                <a:effectLst/>
              </a:rPr>
              <a:t>Cryogenic Processing improves the quality, durability and lifespan of a range of industrial machine parts that are susceptible to wear due to stress, friction and fatigue</a:t>
            </a:r>
          </a:p>
          <a:p>
            <a:pPr marL="1257300" lvl="2" indent="-342900" algn="just">
              <a:lnSpc>
                <a:spcPct val="126000"/>
              </a:lnSpc>
              <a:spcAft>
                <a:spcPts val="1200"/>
              </a:spcAft>
              <a:buSzPct val="100000"/>
              <a:buFont typeface="Wingdings" panose="05000000000000000000" pitchFamily="2" charset="2"/>
              <a:buChar char="ü"/>
            </a:pPr>
            <a:r>
              <a:rPr lang="en-US" sz="2000" i="0" dirty="0">
                <a:effectLst/>
              </a:rPr>
              <a:t>From gears and grinding wheels to hobs and blades, these components can maintain their quality for longer through Deep </a:t>
            </a:r>
            <a:r>
              <a:rPr lang="en-US" sz="2000" dirty="0"/>
              <a:t>C</a:t>
            </a:r>
            <a:r>
              <a:rPr lang="en-US" sz="2000" i="0" dirty="0">
                <a:effectLst/>
              </a:rPr>
              <a:t>ryogenic Processing</a:t>
            </a:r>
          </a:p>
        </p:txBody>
      </p:sp>
      <p:sp>
        <p:nvSpPr>
          <p:cNvPr id="31" name="Rectangle 30">
            <a:extLst>
              <a:ext uri="{FF2B5EF4-FFF2-40B4-BE49-F238E27FC236}">
                <a16:creationId xmlns:a16="http://schemas.microsoft.com/office/drawing/2014/main" id="{D7F16AA3-EE24-4221-87FF-DEF84C6EEB9C}"/>
              </a:ext>
            </a:extLst>
          </p:cNvPr>
          <p:cNvSpPr/>
          <p:nvPr/>
        </p:nvSpPr>
        <p:spPr>
          <a:xfrm>
            <a:off x="-952" y="6261829"/>
            <a:ext cx="12192952" cy="92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2" name="Picture 11">
            <a:extLst>
              <a:ext uri="{FF2B5EF4-FFF2-40B4-BE49-F238E27FC236}">
                <a16:creationId xmlns:a16="http://schemas.microsoft.com/office/drawing/2014/main" id="{10C605A1-C589-46C3-910F-F5918469BD3B}"/>
              </a:ext>
            </a:extLst>
          </p:cNvPr>
          <p:cNvPicPr>
            <a:picLocks noChangeAspect="1"/>
          </p:cNvPicPr>
          <p:nvPr/>
        </p:nvPicPr>
        <p:blipFill>
          <a:blip r:embed="rId2">
            <a:alphaModFix amt="50000"/>
          </a:blip>
          <a:srcRect/>
          <a:stretch/>
        </p:blipFill>
        <p:spPr>
          <a:xfrm>
            <a:off x="-790006" y="3629264"/>
            <a:ext cx="3692487" cy="3692487"/>
          </a:xfrm>
          <a:prstGeom prst="rect">
            <a:avLst/>
          </a:prstGeom>
        </p:spPr>
      </p:pic>
      <p:pic>
        <p:nvPicPr>
          <p:cNvPr id="9" name="Picture 8" descr="Logo&#10;&#10;Description automatically generated">
            <a:extLst>
              <a:ext uri="{FF2B5EF4-FFF2-40B4-BE49-F238E27FC236}">
                <a16:creationId xmlns:a16="http://schemas.microsoft.com/office/drawing/2014/main" id="{0CDB8A66-C0A7-4C18-AECA-749CE2129016}"/>
              </a:ext>
            </a:extLst>
          </p:cNvPr>
          <p:cNvPicPr>
            <a:picLocks noChangeAspect="1"/>
          </p:cNvPicPr>
          <p:nvPr/>
        </p:nvPicPr>
        <p:blipFill rotWithShape="1">
          <a:blip r:embed="rId3">
            <a:alphaModFix amt="25000"/>
          </a:blip>
          <a:srcRect l="4579" t="19643" r="4998" b="27915"/>
          <a:stretch/>
        </p:blipFill>
        <p:spPr>
          <a:xfrm>
            <a:off x="9137879" y="6090359"/>
            <a:ext cx="2593905" cy="859645"/>
          </a:xfrm>
          <a:prstGeom prst="rect">
            <a:avLst/>
          </a:prstGeom>
        </p:spPr>
      </p:pic>
      <p:sp>
        <p:nvSpPr>
          <p:cNvPr id="10" name="TextBox 9">
            <a:extLst>
              <a:ext uri="{FF2B5EF4-FFF2-40B4-BE49-F238E27FC236}">
                <a16:creationId xmlns:a16="http://schemas.microsoft.com/office/drawing/2014/main" id="{9DF349E1-8EB1-4464-B333-2A264E832423}"/>
              </a:ext>
            </a:extLst>
          </p:cNvPr>
          <p:cNvSpPr txBox="1"/>
          <p:nvPr/>
        </p:nvSpPr>
        <p:spPr>
          <a:xfrm>
            <a:off x="2476870" y="285938"/>
            <a:ext cx="9715130" cy="914401"/>
          </a:xfrm>
          <a:prstGeom prst="rect">
            <a:avLst/>
          </a:prstGeom>
        </p:spPr>
        <p:txBody>
          <a:bodyPr vert="horz" lIns="91440" tIns="45720" rIns="91440" bIns="45720" rtlCol="0" anchor="b">
            <a:noAutofit/>
          </a:bodyPr>
          <a:lstStyle/>
          <a:p>
            <a:pPr defTabSz="914400">
              <a:spcBef>
                <a:spcPct val="0"/>
              </a:spcBef>
            </a:pPr>
            <a:r>
              <a:rPr lang="en-US" sz="4400" spc="200" dirty="0">
                <a:solidFill>
                  <a:schemeClr val="tx2"/>
                </a:solidFill>
                <a:latin typeface="+mj-lt"/>
                <a:ea typeface="+mj-ea"/>
                <a:cs typeface="+mj-cs"/>
              </a:rPr>
              <a:t>CRYOGENICS BENEFITS</a:t>
            </a:r>
          </a:p>
        </p:txBody>
      </p:sp>
    </p:spTree>
    <p:extLst>
      <p:ext uri="{BB962C8B-B14F-4D97-AF65-F5344CB8AC3E}">
        <p14:creationId xmlns:p14="http://schemas.microsoft.com/office/powerpoint/2010/main" val="70296985"/>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BE4542A-C752-40BA-83D9-3D295C4130B2}"/>
              </a:ext>
            </a:extLst>
          </p:cNvPr>
          <p:cNvSpPr txBox="1"/>
          <p:nvPr/>
        </p:nvSpPr>
        <p:spPr>
          <a:xfrm>
            <a:off x="2476870" y="1656906"/>
            <a:ext cx="9369393" cy="3609643"/>
          </a:xfrm>
          <a:prstGeom prst="rect">
            <a:avLst/>
          </a:prstGeom>
          <a:noFill/>
          <a:ln>
            <a:noFill/>
          </a:ln>
        </p:spPr>
        <p:txBody>
          <a:bodyPr wrap="square" rtlCol="0">
            <a:spAutoFit/>
          </a:bodyPr>
          <a:lstStyle/>
          <a:p>
            <a:pPr marL="360000" indent="-360000" algn="just">
              <a:lnSpc>
                <a:spcPct val="126000"/>
              </a:lnSpc>
              <a:spcAft>
                <a:spcPts val="1200"/>
              </a:spcAft>
              <a:buSzPct val="100000"/>
              <a:buFont typeface="Arial" panose="020B0604020202020204" pitchFamily="34" charset="0"/>
              <a:buChar char="•"/>
            </a:pPr>
            <a:r>
              <a:rPr lang="en-US" sz="2000" i="0" dirty="0">
                <a:effectLst/>
              </a:rPr>
              <a:t>In Manufacturing:</a:t>
            </a:r>
          </a:p>
          <a:p>
            <a:pPr marL="1274400" lvl="2" indent="-360000" algn="just">
              <a:lnSpc>
                <a:spcPct val="126000"/>
              </a:lnSpc>
              <a:spcAft>
                <a:spcPts val="1200"/>
              </a:spcAft>
              <a:buSzPct val="100000"/>
              <a:buFont typeface="Wingdings" panose="05000000000000000000" pitchFamily="2" charset="2"/>
              <a:buChar char="ü"/>
            </a:pPr>
            <a:r>
              <a:rPr lang="en-US" sz="2000" i="0" dirty="0">
                <a:effectLst/>
              </a:rPr>
              <a:t>Cryogenic Processing reduces downtime on the industrial production and increases the bottom line</a:t>
            </a:r>
          </a:p>
          <a:p>
            <a:pPr marL="1274400" lvl="2" indent="-360000" algn="just">
              <a:lnSpc>
                <a:spcPct val="126000"/>
              </a:lnSpc>
              <a:spcAft>
                <a:spcPts val="1200"/>
              </a:spcAft>
              <a:buSzPct val="100000"/>
              <a:buFont typeface="Wingdings" panose="05000000000000000000" pitchFamily="2" charset="2"/>
              <a:buChar char="ü"/>
            </a:pPr>
            <a:r>
              <a:rPr lang="en-US" sz="2000" i="0" dirty="0">
                <a:effectLst/>
              </a:rPr>
              <a:t>NASA </a:t>
            </a:r>
            <a:r>
              <a:rPr lang="en-US" sz="2000" dirty="0"/>
              <a:t>is known to </a:t>
            </a:r>
            <a:r>
              <a:rPr lang="en-US" sz="2000" i="0" dirty="0">
                <a:effectLst/>
              </a:rPr>
              <a:t>cryogenically treat metal before heat treat to reduce the distortion of the metal during heat treat; namely components for the space shuttle’s robotic arm</a:t>
            </a:r>
          </a:p>
          <a:p>
            <a:pPr marL="1274400" lvl="2" indent="-360000" algn="just">
              <a:lnSpc>
                <a:spcPct val="126000"/>
              </a:lnSpc>
              <a:spcAft>
                <a:spcPts val="1200"/>
              </a:spcAft>
              <a:buSzPct val="100000"/>
              <a:buFont typeface="Wingdings" panose="05000000000000000000" pitchFamily="2" charset="2"/>
              <a:buChar char="ü"/>
            </a:pPr>
            <a:r>
              <a:rPr lang="en-US" sz="2000" i="0" dirty="0">
                <a:effectLst/>
              </a:rPr>
              <a:t>Gage makers have used cold temperatures to stabilize metals for years</a:t>
            </a:r>
          </a:p>
        </p:txBody>
      </p:sp>
      <p:sp>
        <p:nvSpPr>
          <p:cNvPr id="31" name="Rectangle 30">
            <a:extLst>
              <a:ext uri="{FF2B5EF4-FFF2-40B4-BE49-F238E27FC236}">
                <a16:creationId xmlns:a16="http://schemas.microsoft.com/office/drawing/2014/main" id="{D7F16AA3-EE24-4221-87FF-DEF84C6EEB9C}"/>
              </a:ext>
            </a:extLst>
          </p:cNvPr>
          <p:cNvSpPr/>
          <p:nvPr/>
        </p:nvSpPr>
        <p:spPr>
          <a:xfrm>
            <a:off x="-952" y="6261829"/>
            <a:ext cx="12192952" cy="92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2" name="Picture 11">
            <a:extLst>
              <a:ext uri="{FF2B5EF4-FFF2-40B4-BE49-F238E27FC236}">
                <a16:creationId xmlns:a16="http://schemas.microsoft.com/office/drawing/2014/main" id="{10C605A1-C589-46C3-910F-F5918469BD3B}"/>
              </a:ext>
            </a:extLst>
          </p:cNvPr>
          <p:cNvPicPr>
            <a:picLocks noChangeAspect="1"/>
          </p:cNvPicPr>
          <p:nvPr/>
        </p:nvPicPr>
        <p:blipFill>
          <a:blip r:embed="rId2">
            <a:alphaModFix amt="50000"/>
          </a:blip>
          <a:srcRect/>
          <a:stretch/>
        </p:blipFill>
        <p:spPr>
          <a:xfrm>
            <a:off x="-790006" y="3629264"/>
            <a:ext cx="3692487" cy="3692487"/>
          </a:xfrm>
          <a:prstGeom prst="rect">
            <a:avLst/>
          </a:prstGeom>
        </p:spPr>
      </p:pic>
      <p:pic>
        <p:nvPicPr>
          <p:cNvPr id="9" name="Picture 8" descr="Logo&#10;&#10;Description automatically generated">
            <a:extLst>
              <a:ext uri="{FF2B5EF4-FFF2-40B4-BE49-F238E27FC236}">
                <a16:creationId xmlns:a16="http://schemas.microsoft.com/office/drawing/2014/main" id="{0CDB8A66-C0A7-4C18-AECA-749CE2129016}"/>
              </a:ext>
            </a:extLst>
          </p:cNvPr>
          <p:cNvPicPr>
            <a:picLocks noChangeAspect="1"/>
          </p:cNvPicPr>
          <p:nvPr/>
        </p:nvPicPr>
        <p:blipFill rotWithShape="1">
          <a:blip r:embed="rId3">
            <a:alphaModFix amt="25000"/>
          </a:blip>
          <a:srcRect l="4579" t="19643" r="4998" b="27915"/>
          <a:stretch/>
        </p:blipFill>
        <p:spPr>
          <a:xfrm>
            <a:off x="9137879" y="6090359"/>
            <a:ext cx="2593905" cy="859645"/>
          </a:xfrm>
          <a:prstGeom prst="rect">
            <a:avLst/>
          </a:prstGeom>
        </p:spPr>
      </p:pic>
      <p:sp>
        <p:nvSpPr>
          <p:cNvPr id="10" name="TextBox 9">
            <a:extLst>
              <a:ext uri="{FF2B5EF4-FFF2-40B4-BE49-F238E27FC236}">
                <a16:creationId xmlns:a16="http://schemas.microsoft.com/office/drawing/2014/main" id="{9DF349E1-8EB1-4464-B333-2A264E832423}"/>
              </a:ext>
            </a:extLst>
          </p:cNvPr>
          <p:cNvSpPr txBox="1"/>
          <p:nvPr/>
        </p:nvSpPr>
        <p:spPr>
          <a:xfrm>
            <a:off x="2476870" y="285938"/>
            <a:ext cx="9715130" cy="914401"/>
          </a:xfrm>
          <a:prstGeom prst="rect">
            <a:avLst/>
          </a:prstGeom>
        </p:spPr>
        <p:txBody>
          <a:bodyPr vert="horz" lIns="91440" tIns="45720" rIns="91440" bIns="45720" rtlCol="0" anchor="b">
            <a:noAutofit/>
          </a:bodyPr>
          <a:lstStyle/>
          <a:p>
            <a:pPr defTabSz="914400">
              <a:spcBef>
                <a:spcPct val="0"/>
              </a:spcBef>
            </a:pPr>
            <a:r>
              <a:rPr lang="en-US" sz="4400" spc="200" dirty="0">
                <a:solidFill>
                  <a:schemeClr val="tx2"/>
                </a:solidFill>
                <a:latin typeface="+mj-lt"/>
                <a:ea typeface="+mj-ea"/>
                <a:cs typeface="+mj-cs"/>
              </a:rPr>
              <a:t>CRYOGENICS BENEFITS</a:t>
            </a:r>
          </a:p>
        </p:txBody>
      </p:sp>
    </p:spTree>
    <p:extLst>
      <p:ext uri="{BB962C8B-B14F-4D97-AF65-F5344CB8AC3E}">
        <p14:creationId xmlns:p14="http://schemas.microsoft.com/office/powerpoint/2010/main" val="876424009"/>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BE4542A-C752-40BA-83D9-3D295C4130B2}"/>
              </a:ext>
            </a:extLst>
          </p:cNvPr>
          <p:cNvSpPr txBox="1"/>
          <p:nvPr/>
        </p:nvSpPr>
        <p:spPr>
          <a:xfrm>
            <a:off x="2476870" y="1656906"/>
            <a:ext cx="9369393" cy="3221844"/>
          </a:xfrm>
          <a:prstGeom prst="rect">
            <a:avLst/>
          </a:prstGeom>
          <a:noFill/>
          <a:ln>
            <a:noFill/>
          </a:ln>
        </p:spPr>
        <p:txBody>
          <a:bodyPr wrap="square" rtlCol="0">
            <a:spAutoFit/>
          </a:bodyPr>
          <a:lstStyle/>
          <a:p>
            <a:pPr marL="360000" indent="-360000" algn="just">
              <a:lnSpc>
                <a:spcPct val="126000"/>
              </a:lnSpc>
              <a:spcAft>
                <a:spcPts val="1200"/>
              </a:spcAft>
              <a:buSzPct val="100000"/>
              <a:buFont typeface="Arial" panose="020B0604020202020204" pitchFamily="34" charset="0"/>
              <a:buChar char="•"/>
            </a:pPr>
            <a:r>
              <a:rPr lang="en-US" sz="2000" i="0" dirty="0">
                <a:effectLst/>
              </a:rPr>
              <a:t>In Electronics and Audio Equipment:</a:t>
            </a:r>
          </a:p>
          <a:p>
            <a:pPr marL="1274400" lvl="2" indent="-360000" algn="just">
              <a:lnSpc>
                <a:spcPct val="126000"/>
              </a:lnSpc>
              <a:spcAft>
                <a:spcPts val="1200"/>
              </a:spcAft>
              <a:buSzPct val="100000"/>
              <a:buFont typeface="Wingdings" panose="05000000000000000000" pitchFamily="2" charset="2"/>
              <a:buChar char="ü"/>
            </a:pPr>
            <a:r>
              <a:rPr lang="en-US" sz="2000" i="0" dirty="0">
                <a:effectLst/>
              </a:rPr>
              <a:t>In electronics, vacancies in conducting materials significantly degrade the efficiency of the entire system</a:t>
            </a:r>
            <a:endParaRPr lang="en-US" sz="2000" dirty="0"/>
          </a:p>
          <a:p>
            <a:pPr marL="1274400" lvl="2" indent="-360000" algn="just">
              <a:lnSpc>
                <a:spcPct val="126000"/>
              </a:lnSpc>
              <a:spcAft>
                <a:spcPts val="1200"/>
              </a:spcAft>
              <a:buSzPct val="100000"/>
              <a:buFont typeface="Wingdings" panose="05000000000000000000" pitchFamily="2" charset="2"/>
              <a:buChar char="ü"/>
            </a:pPr>
            <a:r>
              <a:rPr lang="en-US" sz="2000" i="0" dirty="0">
                <a:effectLst/>
              </a:rPr>
              <a:t>They cause signal disruptions that potentially lead to signal discrepancies or outright failure</a:t>
            </a:r>
            <a:endParaRPr lang="en-US" sz="2000" dirty="0"/>
          </a:p>
          <a:p>
            <a:pPr marL="1274400" lvl="2" indent="-360000" algn="just">
              <a:lnSpc>
                <a:spcPct val="126000"/>
              </a:lnSpc>
              <a:spcAft>
                <a:spcPts val="1200"/>
              </a:spcAft>
              <a:buSzPct val="100000"/>
              <a:buFont typeface="Wingdings" panose="05000000000000000000" pitchFamily="2" charset="2"/>
              <a:buChar char="ü"/>
            </a:pPr>
            <a:r>
              <a:rPr lang="en-US" sz="2000" i="0" dirty="0">
                <a:effectLst/>
              </a:rPr>
              <a:t>Deep </a:t>
            </a:r>
            <a:r>
              <a:rPr lang="en-US" sz="2000" dirty="0"/>
              <a:t>C</a:t>
            </a:r>
            <a:r>
              <a:rPr lang="en-US" sz="2000" i="0" dirty="0">
                <a:effectLst/>
              </a:rPr>
              <a:t>ryogenic </a:t>
            </a:r>
            <a:r>
              <a:rPr lang="en-US" sz="2000" dirty="0"/>
              <a:t>T</a:t>
            </a:r>
            <a:r>
              <a:rPr lang="en-US" sz="2000" i="0" dirty="0">
                <a:effectLst/>
              </a:rPr>
              <a:t>reatment realigns the structure of the material</a:t>
            </a:r>
            <a:r>
              <a:rPr lang="en-US" sz="2000" dirty="0"/>
              <a:t> </a:t>
            </a:r>
            <a:r>
              <a:rPr lang="en-US" sz="2000" i="0" dirty="0">
                <a:effectLst/>
              </a:rPr>
              <a:t>resulting in a faster, more reliable transmission</a:t>
            </a:r>
          </a:p>
        </p:txBody>
      </p:sp>
      <p:sp>
        <p:nvSpPr>
          <p:cNvPr id="31" name="Rectangle 30">
            <a:extLst>
              <a:ext uri="{FF2B5EF4-FFF2-40B4-BE49-F238E27FC236}">
                <a16:creationId xmlns:a16="http://schemas.microsoft.com/office/drawing/2014/main" id="{D7F16AA3-EE24-4221-87FF-DEF84C6EEB9C}"/>
              </a:ext>
            </a:extLst>
          </p:cNvPr>
          <p:cNvSpPr/>
          <p:nvPr/>
        </p:nvSpPr>
        <p:spPr>
          <a:xfrm>
            <a:off x="-952" y="6261829"/>
            <a:ext cx="12192952" cy="92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2" name="Picture 11">
            <a:extLst>
              <a:ext uri="{FF2B5EF4-FFF2-40B4-BE49-F238E27FC236}">
                <a16:creationId xmlns:a16="http://schemas.microsoft.com/office/drawing/2014/main" id="{10C605A1-C589-46C3-910F-F5918469BD3B}"/>
              </a:ext>
            </a:extLst>
          </p:cNvPr>
          <p:cNvPicPr>
            <a:picLocks noChangeAspect="1"/>
          </p:cNvPicPr>
          <p:nvPr/>
        </p:nvPicPr>
        <p:blipFill>
          <a:blip r:embed="rId2">
            <a:alphaModFix amt="50000"/>
          </a:blip>
          <a:srcRect/>
          <a:stretch/>
        </p:blipFill>
        <p:spPr>
          <a:xfrm>
            <a:off x="-790006" y="3629264"/>
            <a:ext cx="3692487" cy="3692487"/>
          </a:xfrm>
          <a:prstGeom prst="rect">
            <a:avLst/>
          </a:prstGeom>
        </p:spPr>
      </p:pic>
      <p:pic>
        <p:nvPicPr>
          <p:cNvPr id="9" name="Picture 8" descr="Logo&#10;&#10;Description automatically generated">
            <a:extLst>
              <a:ext uri="{FF2B5EF4-FFF2-40B4-BE49-F238E27FC236}">
                <a16:creationId xmlns:a16="http://schemas.microsoft.com/office/drawing/2014/main" id="{0CDB8A66-C0A7-4C18-AECA-749CE2129016}"/>
              </a:ext>
            </a:extLst>
          </p:cNvPr>
          <p:cNvPicPr>
            <a:picLocks noChangeAspect="1"/>
          </p:cNvPicPr>
          <p:nvPr/>
        </p:nvPicPr>
        <p:blipFill rotWithShape="1">
          <a:blip r:embed="rId3">
            <a:alphaModFix amt="25000"/>
          </a:blip>
          <a:srcRect l="4579" t="19643" r="4998" b="27915"/>
          <a:stretch/>
        </p:blipFill>
        <p:spPr>
          <a:xfrm>
            <a:off x="9137879" y="6090359"/>
            <a:ext cx="2593905" cy="859645"/>
          </a:xfrm>
          <a:prstGeom prst="rect">
            <a:avLst/>
          </a:prstGeom>
        </p:spPr>
      </p:pic>
      <p:sp>
        <p:nvSpPr>
          <p:cNvPr id="10" name="TextBox 9">
            <a:extLst>
              <a:ext uri="{FF2B5EF4-FFF2-40B4-BE49-F238E27FC236}">
                <a16:creationId xmlns:a16="http://schemas.microsoft.com/office/drawing/2014/main" id="{9DF349E1-8EB1-4464-B333-2A264E832423}"/>
              </a:ext>
            </a:extLst>
          </p:cNvPr>
          <p:cNvSpPr txBox="1"/>
          <p:nvPr/>
        </p:nvSpPr>
        <p:spPr>
          <a:xfrm>
            <a:off x="2476870" y="285938"/>
            <a:ext cx="9715130" cy="914401"/>
          </a:xfrm>
          <a:prstGeom prst="rect">
            <a:avLst/>
          </a:prstGeom>
        </p:spPr>
        <p:txBody>
          <a:bodyPr vert="horz" lIns="91440" tIns="45720" rIns="91440" bIns="45720" rtlCol="0" anchor="b">
            <a:noAutofit/>
          </a:bodyPr>
          <a:lstStyle/>
          <a:p>
            <a:pPr defTabSz="914400">
              <a:spcBef>
                <a:spcPct val="0"/>
              </a:spcBef>
            </a:pPr>
            <a:r>
              <a:rPr lang="en-US" sz="4400" spc="200" dirty="0">
                <a:solidFill>
                  <a:schemeClr val="tx2"/>
                </a:solidFill>
                <a:latin typeface="+mj-lt"/>
                <a:ea typeface="+mj-ea"/>
                <a:cs typeface="+mj-cs"/>
              </a:rPr>
              <a:t>CRYOGENICS BENEFITS</a:t>
            </a:r>
          </a:p>
        </p:txBody>
      </p:sp>
    </p:spTree>
    <p:extLst>
      <p:ext uri="{BB962C8B-B14F-4D97-AF65-F5344CB8AC3E}">
        <p14:creationId xmlns:p14="http://schemas.microsoft.com/office/powerpoint/2010/main" val="3064884280"/>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BE4542A-C752-40BA-83D9-3D295C4130B2}"/>
              </a:ext>
            </a:extLst>
          </p:cNvPr>
          <p:cNvSpPr txBox="1"/>
          <p:nvPr/>
        </p:nvSpPr>
        <p:spPr>
          <a:xfrm>
            <a:off x="2476870" y="1656906"/>
            <a:ext cx="9369393" cy="3763531"/>
          </a:xfrm>
          <a:prstGeom prst="rect">
            <a:avLst/>
          </a:prstGeom>
          <a:noFill/>
          <a:ln>
            <a:noFill/>
          </a:ln>
        </p:spPr>
        <p:txBody>
          <a:bodyPr wrap="square" rtlCol="0">
            <a:spAutoFit/>
          </a:bodyPr>
          <a:lstStyle/>
          <a:p>
            <a:pPr marL="360000" indent="-360000" algn="just">
              <a:lnSpc>
                <a:spcPct val="126000"/>
              </a:lnSpc>
              <a:spcAft>
                <a:spcPts val="1200"/>
              </a:spcAft>
              <a:buSzPct val="100000"/>
              <a:buFont typeface="Arial" panose="020B0604020202020204" pitchFamily="34" charset="0"/>
              <a:buChar char="•"/>
            </a:pPr>
            <a:r>
              <a:rPr lang="en-US" sz="2000" i="0" dirty="0">
                <a:effectLst/>
              </a:rPr>
              <a:t>In Sports Equipment:</a:t>
            </a:r>
          </a:p>
          <a:p>
            <a:pPr marL="1257300" lvl="2" indent="-342900" algn="just">
              <a:lnSpc>
                <a:spcPct val="126000"/>
              </a:lnSpc>
              <a:spcAft>
                <a:spcPts val="1200"/>
              </a:spcAft>
              <a:buSzPct val="100000"/>
              <a:buFont typeface="Wingdings" panose="05000000000000000000" pitchFamily="2" charset="2"/>
              <a:buChar char="ü"/>
            </a:pPr>
            <a:r>
              <a:rPr lang="en-US" sz="2000" i="0" dirty="0">
                <a:effectLst/>
              </a:rPr>
              <a:t>Deep Cryogenic </a:t>
            </a:r>
            <a:r>
              <a:rPr lang="en-US" sz="2000" dirty="0"/>
              <a:t>T</a:t>
            </a:r>
            <a:r>
              <a:rPr lang="en-US" sz="2000" i="0" dirty="0">
                <a:effectLst/>
              </a:rPr>
              <a:t>reatment is effective in treatment of sports equipment such as golf clubs and metal baseball bats</a:t>
            </a:r>
            <a:endParaRPr lang="en-US" sz="2000" dirty="0"/>
          </a:p>
          <a:p>
            <a:pPr marL="1257300" lvl="2" indent="-342900" algn="just">
              <a:lnSpc>
                <a:spcPct val="126000"/>
              </a:lnSpc>
              <a:spcAft>
                <a:spcPts val="1200"/>
              </a:spcAft>
              <a:buSzPct val="100000"/>
              <a:buFont typeface="Wingdings" panose="05000000000000000000" pitchFamily="2" charset="2"/>
              <a:buChar char="ü"/>
            </a:pPr>
            <a:r>
              <a:rPr lang="en-US" sz="2000" i="0" dirty="0">
                <a:effectLst/>
              </a:rPr>
              <a:t>Laboratory tests on golf clubs conclusively prove that treated clubs hit farther in addition to having improved accuracy</a:t>
            </a:r>
            <a:endParaRPr lang="en-US" sz="2000" dirty="0"/>
          </a:p>
          <a:p>
            <a:pPr marL="1257300" lvl="2" indent="-342900" algn="just">
              <a:lnSpc>
                <a:spcPct val="126000"/>
              </a:lnSpc>
              <a:spcAft>
                <a:spcPts val="1200"/>
              </a:spcAft>
              <a:buSzPct val="100000"/>
              <a:buFont typeface="Wingdings" panose="05000000000000000000" pitchFamily="2" charset="2"/>
              <a:buChar char="ü"/>
            </a:pPr>
            <a:r>
              <a:rPr lang="en-US" sz="2000" i="0" dirty="0">
                <a:effectLst/>
              </a:rPr>
              <a:t>The vibrations in the shaft are reduced, giving more comfort to the user</a:t>
            </a:r>
            <a:endParaRPr lang="en-US" sz="2000" dirty="0"/>
          </a:p>
          <a:p>
            <a:pPr marL="1257300" lvl="2" indent="-342900" algn="just">
              <a:lnSpc>
                <a:spcPct val="126000"/>
              </a:lnSpc>
              <a:spcAft>
                <a:spcPts val="1200"/>
              </a:spcAft>
              <a:buSzPct val="100000"/>
              <a:buFont typeface="Wingdings" panose="05000000000000000000" pitchFamily="2" charset="2"/>
              <a:buChar char="ü"/>
            </a:pPr>
            <a:r>
              <a:rPr lang="en-US" sz="2000" i="0" dirty="0">
                <a:effectLst/>
              </a:rPr>
              <a:t>Aluminum baseball bats hit farther</a:t>
            </a:r>
            <a:endParaRPr lang="en-US" sz="2000" dirty="0"/>
          </a:p>
        </p:txBody>
      </p:sp>
      <p:sp>
        <p:nvSpPr>
          <p:cNvPr id="31" name="Rectangle 30">
            <a:extLst>
              <a:ext uri="{FF2B5EF4-FFF2-40B4-BE49-F238E27FC236}">
                <a16:creationId xmlns:a16="http://schemas.microsoft.com/office/drawing/2014/main" id="{D7F16AA3-EE24-4221-87FF-DEF84C6EEB9C}"/>
              </a:ext>
            </a:extLst>
          </p:cNvPr>
          <p:cNvSpPr/>
          <p:nvPr/>
        </p:nvSpPr>
        <p:spPr>
          <a:xfrm>
            <a:off x="-952" y="6261829"/>
            <a:ext cx="12192952" cy="92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2" name="Picture 11">
            <a:extLst>
              <a:ext uri="{FF2B5EF4-FFF2-40B4-BE49-F238E27FC236}">
                <a16:creationId xmlns:a16="http://schemas.microsoft.com/office/drawing/2014/main" id="{10C605A1-C589-46C3-910F-F5918469BD3B}"/>
              </a:ext>
            </a:extLst>
          </p:cNvPr>
          <p:cNvPicPr>
            <a:picLocks noChangeAspect="1"/>
          </p:cNvPicPr>
          <p:nvPr/>
        </p:nvPicPr>
        <p:blipFill>
          <a:blip r:embed="rId2">
            <a:alphaModFix amt="50000"/>
          </a:blip>
          <a:srcRect/>
          <a:stretch/>
        </p:blipFill>
        <p:spPr>
          <a:xfrm>
            <a:off x="-790006" y="3629264"/>
            <a:ext cx="3692487" cy="3692487"/>
          </a:xfrm>
          <a:prstGeom prst="rect">
            <a:avLst/>
          </a:prstGeom>
        </p:spPr>
      </p:pic>
      <p:pic>
        <p:nvPicPr>
          <p:cNvPr id="9" name="Picture 8" descr="Logo&#10;&#10;Description automatically generated">
            <a:extLst>
              <a:ext uri="{FF2B5EF4-FFF2-40B4-BE49-F238E27FC236}">
                <a16:creationId xmlns:a16="http://schemas.microsoft.com/office/drawing/2014/main" id="{0CDB8A66-C0A7-4C18-AECA-749CE2129016}"/>
              </a:ext>
            </a:extLst>
          </p:cNvPr>
          <p:cNvPicPr>
            <a:picLocks noChangeAspect="1"/>
          </p:cNvPicPr>
          <p:nvPr/>
        </p:nvPicPr>
        <p:blipFill rotWithShape="1">
          <a:blip r:embed="rId3">
            <a:alphaModFix amt="25000"/>
          </a:blip>
          <a:srcRect l="4579" t="19643" r="4998" b="27915"/>
          <a:stretch/>
        </p:blipFill>
        <p:spPr>
          <a:xfrm>
            <a:off x="9137879" y="6090359"/>
            <a:ext cx="2593905" cy="859645"/>
          </a:xfrm>
          <a:prstGeom prst="rect">
            <a:avLst/>
          </a:prstGeom>
        </p:spPr>
      </p:pic>
      <p:sp>
        <p:nvSpPr>
          <p:cNvPr id="10" name="TextBox 9">
            <a:extLst>
              <a:ext uri="{FF2B5EF4-FFF2-40B4-BE49-F238E27FC236}">
                <a16:creationId xmlns:a16="http://schemas.microsoft.com/office/drawing/2014/main" id="{9DF349E1-8EB1-4464-B333-2A264E832423}"/>
              </a:ext>
            </a:extLst>
          </p:cNvPr>
          <p:cNvSpPr txBox="1"/>
          <p:nvPr/>
        </p:nvSpPr>
        <p:spPr>
          <a:xfrm>
            <a:off x="2476870" y="285938"/>
            <a:ext cx="9715130" cy="914401"/>
          </a:xfrm>
          <a:prstGeom prst="rect">
            <a:avLst/>
          </a:prstGeom>
        </p:spPr>
        <p:txBody>
          <a:bodyPr vert="horz" lIns="91440" tIns="45720" rIns="91440" bIns="45720" rtlCol="0" anchor="b">
            <a:noAutofit/>
          </a:bodyPr>
          <a:lstStyle/>
          <a:p>
            <a:pPr defTabSz="914400">
              <a:spcBef>
                <a:spcPct val="0"/>
              </a:spcBef>
            </a:pPr>
            <a:r>
              <a:rPr lang="en-US" sz="4400" spc="200" dirty="0">
                <a:solidFill>
                  <a:schemeClr val="tx2"/>
                </a:solidFill>
                <a:latin typeface="+mj-lt"/>
                <a:ea typeface="+mj-ea"/>
                <a:cs typeface="+mj-cs"/>
              </a:rPr>
              <a:t>CRYOGENICS BENEFITS</a:t>
            </a:r>
          </a:p>
        </p:txBody>
      </p:sp>
    </p:spTree>
    <p:extLst>
      <p:ext uri="{BB962C8B-B14F-4D97-AF65-F5344CB8AC3E}">
        <p14:creationId xmlns:p14="http://schemas.microsoft.com/office/powerpoint/2010/main" val="3247279914"/>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BE4542A-C752-40BA-83D9-3D295C4130B2}"/>
              </a:ext>
            </a:extLst>
          </p:cNvPr>
          <p:cNvSpPr txBox="1"/>
          <p:nvPr/>
        </p:nvSpPr>
        <p:spPr>
          <a:xfrm>
            <a:off x="2476870" y="1656906"/>
            <a:ext cx="9369393" cy="4071307"/>
          </a:xfrm>
          <a:prstGeom prst="rect">
            <a:avLst/>
          </a:prstGeom>
          <a:noFill/>
          <a:ln>
            <a:noFill/>
          </a:ln>
        </p:spPr>
        <p:txBody>
          <a:bodyPr wrap="square" rtlCol="0">
            <a:spAutoFit/>
          </a:bodyPr>
          <a:lstStyle/>
          <a:p>
            <a:pPr marL="360000" indent="-360000" algn="just">
              <a:lnSpc>
                <a:spcPct val="126000"/>
              </a:lnSpc>
              <a:spcAft>
                <a:spcPts val="1200"/>
              </a:spcAft>
              <a:buSzPct val="100000"/>
              <a:buFont typeface="Arial" panose="020B0604020202020204" pitchFamily="34" charset="0"/>
              <a:buChar char="•"/>
            </a:pPr>
            <a:r>
              <a:rPr lang="en-US" sz="2000" i="0" dirty="0">
                <a:effectLst/>
              </a:rPr>
              <a:t>In </a:t>
            </a:r>
            <a:r>
              <a:rPr lang="en-US" sz="2000" dirty="0"/>
              <a:t>Industry, Cryogenic Processing drastically impacts the performance of</a:t>
            </a:r>
            <a:r>
              <a:rPr lang="en-US" sz="2000" i="0" dirty="0">
                <a:effectLst/>
              </a:rPr>
              <a:t>:</a:t>
            </a:r>
          </a:p>
          <a:p>
            <a:pPr marL="1274400" lvl="6" indent="-360000" algn="just" defTabSz="720000">
              <a:lnSpc>
                <a:spcPct val="126000"/>
              </a:lnSpc>
              <a:spcAft>
                <a:spcPts val="1200"/>
              </a:spcAft>
              <a:buClr>
                <a:schemeClr val="tx1"/>
              </a:buClr>
              <a:buSzPct val="100000"/>
              <a:buFont typeface="Wingdings" panose="05000000000000000000" pitchFamily="2" charset="2"/>
              <a:buChar char="ü"/>
            </a:pPr>
            <a:r>
              <a:rPr lang="en-US" sz="2000" spc="100" dirty="0"/>
              <a:t>Railcar and railway components</a:t>
            </a:r>
          </a:p>
          <a:p>
            <a:pPr marL="1274400" lvl="6" indent="-360000" algn="just" defTabSz="720000">
              <a:lnSpc>
                <a:spcPct val="126000"/>
              </a:lnSpc>
              <a:spcAft>
                <a:spcPts val="1200"/>
              </a:spcAft>
              <a:buClr>
                <a:schemeClr val="tx1"/>
              </a:buClr>
              <a:buSzPct val="100000"/>
              <a:buFont typeface="Wingdings" panose="05000000000000000000" pitchFamily="2" charset="2"/>
              <a:buChar char="ü"/>
            </a:pPr>
            <a:r>
              <a:rPr lang="en-US" sz="2000" spc="100" dirty="0"/>
              <a:t>Drilling and logging tools</a:t>
            </a:r>
          </a:p>
          <a:p>
            <a:pPr marL="1274400" lvl="6" indent="-360000" algn="just" defTabSz="720000">
              <a:lnSpc>
                <a:spcPct val="126000"/>
              </a:lnSpc>
              <a:spcAft>
                <a:spcPts val="1200"/>
              </a:spcAft>
              <a:buClr>
                <a:schemeClr val="tx1"/>
              </a:buClr>
              <a:buSzPct val="100000"/>
              <a:buFont typeface="Wingdings" panose="05000000000000000000" pitchFamily="2" charset="2"/>
              <a:buChar char="ü"/>
            </a:pPr>
            <a:r>
              <a:rPr lang="en-US" sz="2000" spc="100" dirty="0"/>
              <a:t>Wind and hydro electric turbines</a:t>
            </a:r>
          </a:p>
          <a:p>
            <a:pPr marL="1274400" lvl="6" indent="-360000" algn="just" defTabSz="720000">
              <a:lnSpc>
                <a:spcPct val="126000"/>
              </a:lnSpc>
              <a:spcAft>
                <a:spcPts val="1200"/>
              </a:spcAft>
              <a:buClr>
                <a:schemeClr val="tx1"/>
              </a:buClr>
              <a:buSzPct val="100000"/>
              <a:buFont typeface="Wingdings" panose="05000000000000000000" pitchFamily="2" charset="2"/>
              <a:buChar char="ü"/>
            </a:pPr>
            <a:r>
              <a:rPr lang="en-US" sz="2000" spc="100" dirty="0"/>
              <a:t>Robotic and conducting materials</a:t>
            </a:r>
            <a:endParaRPr lang="en-US" sz="2000" i="0" spc="100" dirty="0">
              <a:effectLst/>
            </a:endParaRPr>
          </a:p>
          <a:p>
            <a:pPr marL="1274400" lvl="6" indent="-360000" algn="just" defTabSz="720000">
              <a:lnSpc>
                <a:spcPct val="126000"/>
              </a:lnSpc>
              <a:spcAft>
                <a:spcPts val="1200"/>
              </a:spcAft>
              <a:buClr>
                <a:schemeClr val="tx1"/>
              </a:buClr>
              <a:buSzPct val="100000"/>
              <a:buFont typeface="Wingdings" panose="05000000000000000000" pitchFamily="2" charset="2"/>
              <a:buChar char="ü"/>
            </a:pPr>
            <a:r>
              <a:rPr lang="en-US" sz="2000" spc="100" dirty="0"/>
              <a:t>Conveyor and sawmill parts</a:t>
            </a:r>
          </a:p>
          <a:p>
            <a:pPr marL="1274400" lvl="6" indent="-360000" algn="just" defTabSz="720000">
              <a:lnSpc>
                <a:spcPct val="126000"/>
              </a:lnSpc>
              <a:spcAft>
                <a:spcPts val="1200"/>
              </a:spcAft>
              <a:buClr>
                <a:schemeClr val="tx1"/>
              </a:buClr>
              <a:buSzPct val="100000"/>
              <a:buFont typeface="Wingdings" panose="05000000000000000000" pitchFamily="2" charset="2"/>
              <a:buChar char="ü"/>
            </a:pPr>
            <a:r>
              <a:rPr lang="en-US" sz="2000" spc="100" dirty="0"/>
              <a:t>Underwater and high-pressure steam pipeline</a:t>
            </a:r>
          </a:p>
        </p:txBody>
      </p:sp>
      <p:sp>
        <p:nvSpPr>
          <p:cNvPr id="31" name="Rectangle 30">
            <a:extLst>
              <a:ext uri="{FF2B5EF4-FFF2-40B4-BE49-F238E27FC236}">
                <a16:creationId xmlns:a16="http://schemas.microsoft.com/office/drawing/2014/main" id="{D7F16AA3-EE24-4221-87FF-DEF84C6EEB9C}"/>
              </a:ext>
            </a:extLst>
          </p:cNvPr>
          <p:cNvSpPr/>
          <p:nvPr/>
        </p:nvSpPr>
        <p:spPr>
          <a:xfrm>
            <a:off x="-952" y="6261829"/>
            <a:ext cx="12192952" cy="92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2" name="Picture 11">
            <a:extLst>
              <a:ext uri="{FF2B5EF4-FFF2-40B4-BE49-F238E27FC236}">
                <a16:creationId xmlns:a16="http://schemas.microsoft.com/office/drawing/2014/main" id="{10C605A1-C589-46C3-910F-F5918469BD3B}"/>
              </a:ext>
            </a:extLst>
          </p:cNvPr>
          <p:cNvPicPr>
            <a:picLocks noChangeAspect="1"/>
          </p:cNvPicPr>
          <p:nvPr/>
        </p:nvPicPr>
        <p:blipFill>
          <a:blip r:embed="rId2">
            <a:alphaModFix amt="50000"/>
          </a:blip>
          <a:srcRect/>
          <a:stretch/>
        </p:blipFill>
        <p:spPr>
          <a:xfrm>
            <a:off x="-790006" y="3629264"/>
            <a:ext cx="3692487" cy="3692487"/>
          </a:xfrm>
          <a:prstGeom prst="rect">
            <a:avLst/>
          </a:prstGeom>
        </p:spPr>
      </p:pic>
      <p:pic>
        <p:nvPicPr>
          <p:cNvPr id="9" name="Picture 8" descr="Logo&#10;&#10;Description automatically generated">
            <a:extLst>
              <a:ext uri="{FF2B5EF4-FFF2-40B4-BE49-F238E27FC236}">
                <a16:creationId xmlns:a16="http://schemas.microsoft.com/office/drawing/2014/main" id="{0CDB8A66-C0A7-4C18-AECA-749CE2129016}"/>
              </a:ext>
            </a:extLst>
          </p:cNvPr>
          <p:cNvPicPr>
            <a:picLocks noChangeAspect="1"/>
          </p:cNvPicPr>
          <p:nvPr/>
        </p:nvPicPr>
        <p:blipFill rotWithShape="1">
          <a:blip r:embed="rId3">
            <a:alphaModFix amt="25000"/>
          </a:blip>
          <a:srcRect l="4579" t="19643" r="4998" b="27915"/>
          <a:stretch/>
        </p:blipFill>
        <p:spPr>
          <a:xfrm>
            <a:off x="9137879" y="6090359"/>
            <a:ext cx="2593905" cy="859645"/>
          </a:xfrm>
          <a:prstGeom prst="rect">
            <a:avLst/>
          </a:prstGeom>
        </p:spPr>
      </p:pic>
      <p:sp>
        <p:nvSpPr>
          <p:cNvPr id="10" name="TextBox 9">
            <a:extLst>
              <a:ext uri="{FF2B5EF4-FFF2-40B4-BE49-F238E27FC236}">
                <a16:creationId xmlns:a16="http://schemas.microsoft.com/office/drawing/2014/main" id="{9DF349E1-8EB1-4464-B333-2A264E832423}"/>
              </a:ext>
            </a:extLst>
          </p:cNvPr>
          <p:cNvSpPr txBox="1"/>
          <p:nvPr/>
        </p:nvSpPr>
        <p:spPr>
          <a:xfrm>
            <a:off x="2476870" y="285938"/>
            <a:ext cx="9715130" cy="914401"/>
          </a:xfrm>
          <a:prstGeom prst="rect">
            <a:avLst/>
          </a:prstGeom>
        </p:spPr>
        <p:txBody>
          <a:bodyPr vert="horz" lIns="91440" tIns="45720" rIns="91440" bIns="45720" rtlCol="0" anchor="b">
            <a:noAutofit/>
          </a:bodyPr>
          <a:lstStyle/>
          <a:p>
            <a:pPr defTabSz="914400">
              <a:spcBef>
                <a:spcPct val="0"/>
              </a:spcBef>
            </a:pPr>
            <a:r>
              <a:rPr lang="en-US" sz="4400" spc="200" dirty="0">
                <a:solidFill>
                  <a:schemeClr val="tx2"/>
                </a:solidFill>
                <a:latin typeface="+mj-lt"/>
                <a:ea typeface="+mj-ea"/>
                <a:cs typeface="+mj-cs"/>
              </a:rPr>
              <a:t>CRYOGENICS BENEFITS</a:t>
            </a:r>
          </a:p>
        </p:txBody>
      </p:sp>
    </p:spTree>
    <p:extLst>
      <p:ext uri="{BB962C8B-B14F-4D97-AF65-F5344CB8AC3E}">
        <p14:creationId xmlns:p14="http://schemas.microsoft.com/office/powerpoint/2010/main" val="2778913672"/>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D7F16AA3-EE24-4221-87FF-DEF84C6EEB9C}"/>
              </a:ext>
            </a:extLst>
          </p:cNvPr>
          <p:cNvSpPr/>
          <p:nvPr/>
        </p:nvSpPr>
        <p:spPr>
          <a:xfrm>
            <a:off x="-952" y="6261829"/>
            <a:ext cx="12192952" cy="92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2" name="Picture 11">
            <a:extLst>
              <a:ext uri="{FF2B5EF4-FFF2-40B4-BE49-F238E27FC236}">
                <a16:creationId xmlns:a16="http://schemas.microsoft.com/office/drawing/2014/main" id="{10C605A1-C589-46C3-910F-F5918469BD3B}"/>
              </a:ext>
            </a:extLst>
          </p:cNvPr>
          <p:cNvPicPr>
            <a:picLocks noChangeAspect="1"/>
          </p:cNvPicPr>
          <p:nvPr/>
        </p:nvPicPr>
        <p:blipFill>
          <a:blip r:embed="rId2">
            <a:alphaModFix amt="50000"/>
          </a:blip>
          <a:srcRect/>
          <a:stretch/>
        </p:blipFill>
        <p:spPr>
          <a:xfrm>
            <a:off x="-790006" y="3629264"/>
            <a:ext cx="3692487" cy="3692487"/>
          </a:xfrm>
          <a:prstGeom prst="rect">
            <a:avLst/>
          </a:prstGeom>
        </p:spPr>
      </p:pic>
      <p:sp>
        <p:nvSpPr>
          <p:cNvPr id="2" name="TextBox 1">
            <a:extLst>
              <a:ext uri="{FF2B5EF4-FFF2-40B4-BE49-F238E27FC236}">
                <a16:creationId xmlns:a16="http://schemas.microsoft.com/office/drawing/2014/main" id="{C25CC7F5-EC4A-4967-9141-877742A7FE49}"/>
              </a:ext>
            </a:extLst>
          </p:cNvPr>
          <p:cNvSpPr txBox="1"/>
          <p:nvPr/>
        </p:nvSpPr>
        <p:spPr>
          <a:xfrm>
            <a:off x="2476870" y="285938"/>
            <a:ext cx="9715130" cy="914401"/>
          </a:xfrm>
          <a:prstGeom prst="rect">
            <a:avLst/>
          </a:prstGeom>
        </p:spPr>
        <p:txBody>
          <a:bodyPr vert="horz" lIns="91440" tIns="45720" rIns="91440" bIns="45720" rtlCol="0" anchor="b">
            <a:noAutofit/>
          </a:bodyPr>
          <a:lstStyle/>
          <a:p>
            <a:pPr defTabSz="914400">
              <a:spcBef>
                <a:spcPct val="0"/>
              </a:spcBef>
            </a:pPr>
            <a:r>
              <a:rPr lang="en-US" sz="4400" spc="200" dirty="0">
                <a:solidFill>
                  <a:schemeClr val="tx2"/>
                </a:solidFill>
                <a:latin typeface="+mj-lt"/>
                <a:ea typeface="+mj-ea"/>
                <a:cs typeface="+mj-cs"/>
              </a:rPr>
              <a:t>CRYOGENICS THEORY</a:t>
            </a:r>
          </a:p>
        </p:txBody>
      </p:sp>
      <p:sp>
        <p:nvSpPr>
          <p:cNvPr id="19" name="TextBox 18">
            <a:extLst>
              <a:ext uri="{FF2B5EF4-FFF2-40B4-BE49-F238E27FC236}">
                <a16:creationId xmlns:a16="http://schemas.microsoft.com/office/drawing/2014/main" id="{F0DB9E28-7C8F-414D-85D7-24E75CE16014}"/>
              </a:ext>
            </a:extLst>
          </p:cNvPr>
          <p:cNvSpPr txBox="1"/>
          <p:nvPr/>
        </p:nvSpPr>
        <p:spPr>
          <a:xfrm>
            <a:off x="2476870" y="1656906"/>
            <a:ext cx="9369393" cy="3843553"/>
          </a:xfrm>
          <a:prstGeom prst="rect">
            <a:avLst/>
          </a:prstGeom>
          <a:noFill/>
          <a:ln>
            <a:noFill/>
          </a:ln>
        </p:spPr>
        <p:txBody>
          <a:bodyPr wrap="square" rtlCol="0">
            <a:spAutoFit/>
          </a:bodyPr>
          <a:lstStyle/>
          <a:p>
            <a:pPr marL="360000" indent="-360000" algn="just">
              <a:lnSpc>
                <a:spcPct val="126000"/>
              </a:lnSpc>
              <a:spcAft>
                <a:spcPts val="1200"/>
              </a:spcAft>
              <a:buSzPct val="100000"/>
              <a:buFont typeface="Arial" panose="020B0604020202020204" pitchFamily="34" charset="0"/>
              <a:buChar char="•"/>
            </a:pPr>
            <a:r>
              <a:rPr lang="en-US" sz="2000" spc="100" dirty="0">
                <a:solidFill>
                  <a:srgbClr val="212529"/>
                </a:solidFill>
              </a:rPr>
              <a:t>Cryogenic Processing or Deep Cryogenic Treatment (DCT) is the modification of a material or component using cryogenic temperatures</a:t>
            </a:r>
          </a:p>
          <a:p>
            <a:pPr marL="360000" indent="-360000" algn="just">
              <a:lnSpc>
                <a:spcPct val="126000"/>
              </a:lnSpc>
              <a:spcAft>
                <a:spcPts val="1200"/>
              </a:spcAft>
              <a:buSzPct val="100000"/>
              <a:buFont typeface="Arial" panose="020B0604020202020204" pitchFamily="34" charset="0"/>
              <a:buChar char="•"/>
            </a:pPr>
            <a:r>
              <a:rPr lang="en-US" sz="2000" spc="100" dirty="0">
                <a:solidFill>
                  <a:srgbClr val="212529"/>
                </a:solidFill>
              </a:rPr>
              <a:t>Cryogenic Processing temperatures (below -300</a:t>
            </a:r>
            <a:r>
              <a:rPr lang="en-US" sz="2000" i="0" spc="100" baseline="30000" dirty="0">
                <a:effectLst/>
              </a:rPr>
              <a:t>o</a:t>
            </a:r>
            <a:r>
              <a:rPr lang="en-US" sz="2000" i="0" spc="100" dirty="0">
                <a:effectLst/>
              </a:rPr>
              <a:t>F</a:t>
            </a:r>
            <a:r>
              <a:rPr lang="en-US" sz="2000" spc="100" dirty="0">
                <a:solidFill>
                  <a:srgbClr val="212529"/>
                </a:solidFill>
              </a:rPr>
              <a:t>/-184</a:t>
            </a:r>
            <a:r>
              <a:rPr lang="en-US" sz="2000" i="0" spc="100" baseline="30000" dirty="0">
                <a:effectLst/>
              </a:rPr>
              <a:t>o</a:t>
            </a:r>
            <a:r>
              <a:rPr lang="en-US" sz="2000" spc="100" dirty="0">
                <a:solidFill>
                  <a:srgbClr val="212529"/>
                </a:solidFill>
              </a:rPr>
              <a:t>C)  differ from cold treatment temperatures (-140</a:t>
            </a:r>
            <a:r>
              <a:rPr lang="en-US" sz="2000" i="0" spc="100" baseline="30000" dirty="0">
                <a:effectLst/>
              </a:rPr>
              <a:t>o</a:t>
            </a:r>
            <a:r>
              <a:rPr lang="en-US" sz="2000" i="0" spc="100" dirty="0">
                <a:effectLst/>
              </a:rPr>
              <a:t>F</a:t>
            </a:r>
            <a:r>
              <a:rPr lang="en-US" sz="2000" spc="100" dirty="0">
                <a:solidFill>
                  <a:srgbClr val="212529"/>
                </a:solidFill>
              </a:rPr>
              <a:t>/-96</a:t>
            </a:r>
            <a:r>
              <a:rPr lang="en-US" sz="2000" i="0" spc="100" baseline="30000" dirty="0">
                <a:effectLst/>
              </a:rPr>
              <a:t>o</a:t>
            </a:r>
            <a:r>
              <a:rPr lang="en-US" sz="2000" spc="100" dirty="0">
                <a:solidFill>
                  <a:srgbClr val="212529"/>
                </a:solidFill>
              </a:rPr>
              <a:t>C)</a:t>
            </a:r>
          </a:p>
          <a:p>
            <a:pPr marL="360000" indent="-360000" algn="just">
              <a:lnSpc>
                <a:spcPct val="126000"/>
              </a:lnSpc>
              <a:spcAft>
                <a:spcPts val="1200"/>
              </a:spcAft>
              <a:buSzPct val="100000"/>
              <a:buFont typeface="Arial" panose="020B0604020202020204" pitchFamily="34" charset="0"/>
              <a:buChar char="•"/>
            </a:pPr>
            <a:r>
              <a:rPr lang="en-US" sz="2000" spc="100" dirty="0">
                <a:solidFill>
                  <a:srgbClr val="212529"/>
                </a:solidFill>
              </a:rPr>
              <a:t>Cryogenic Processing offers performance over and above that of cold treatments proven through studies performed by the Illinois Institute of Technology Research Institute for the US Army Aviation and Missile Command</a:t>
            </a:r>
            <a:endParaRPr lang="en-CA" sz="2000" spc="100" dirty="0"/>
          </a:p>
        </p:txBody>
      </p:sp>
      <p:pic>
        <p:nvPicPr>
          <p:cNvPr id="8" name="Picture 7" descr="Logo&#10;&#10;Description automatically generated">
            <a:extLst>
              <a:ext uri="{FF2B5EF4-FFF2-40B4-BE49-F238E27FC236}">
                <a16:creationId xmlns:a16="http://schemas.microsoft.com/office/drawing/2014/main" id="{D47E0C50-5326-4C2D-9F0F-4A909F49EB37}"/>
              </a:ext>
            </a:extLst>
          </p:cNvPr>
          <p:cNvPicPr>
            <a:picLocks noChangeAspect="1"/>
          </p:cNvPicPr>
          <p:nvPr/>
        </p:nvPicPr>
        <p:blipFill rotWithShape="1">
          <a:blip r:embed="rId3">
            <a:alphaModFix amt="25000"/>
          </a:blip>
          <a:srcRect l="4579" t="19643" r="4998" b="27915"/>
          <a:stretch/>
        </p:blipFill>
        <p:spPr>
          <a:xfrm>
            <a:off x="9137879" y="6090359"/>
            <a:ext cx="2593905" cy="859645"/>
          </a:xfrm>
          <a:prstGeom prst="rect">
            <a:avLst/>
          </a:prstGeom>
        </p:spPr>
      </p:pic>
    </p:spTree>
    <p:extLst>
      <p:ext uri="{BB962C8B-B14F-4D97-AF65-F5344CB8AC3E}">
        <p14:creationId xmlns:p14="http://schemas.microsoft.com/office/powerpoint/2010/main" val="3201013940"/>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BE4542A-C752-40BA-83D9-3D295C4130B2}"/>
              </a:ext>
            </a:extLst>
          </p:cNvPr>
          <p:cNvSpPr txBox="1"/>
          <p:nvPr/>
        </p:nvSpPr>
        <p:spPr>
          <a:xfrm>
            <a:off x="2476870" y="1656906"/>
            <a:ext cx="9369393" cy="2680157"/>
          </a:xfrm>
          <a:prstGeom prst="rect">
            <a:avLst/>
          </a:prstGeom>
          <a:noFill/>
          <a:ln>
            <a:noFill/>
          </a:ln>
        </p:spPr>
        <p:txBody>
          <a:bodyPr wrap="square" rtlCol="0">
            <a:spAutoFit/>
          </a:bodyPr>
          <a:lstStyle/>
          <a:p>
            <a:pPr marL="360000" indent="-360000" algn="just">
              <a:lnSpc>
                <a:spcPct val="126000"/>
              </a:lnSpc>
              <a:spcAft>
                <a:spcPts val="1200"/>
              </a:spcAft>
              <a:buSzPct val="100000"/>
              <a:buFont typeface="Arial" panose="020B0604020202020204" pitchFamily="34" charset="0"/>
              <a:buChar char="•"/>
            </a:pPr>
            <a:r>
              <a:rPr lang="en-US" sz="2000" dirty="0"/>
              <a:t>Cryogenic Processing </a:t>
            </a:r>
            <a:r>
              <a:rPr lang="en-US" sz="2000" i="0" dirty="0">
                <a:effectLst/>
              </a:rPr>
              <a:t>reduces downtime and increases the bottom line</a:t>
            </a:r>
          </a:p>
          <a:p>
            <a:pPr marL="360000" indent="-360000" algn="just">
              <a:lnSpc>
                <a:spcPct val="126000"/>
              </a:lnSpc>
              <a:spcAft>
                <a:spcPts val="1200"/>
              </a:spcAft>
              <a:buSzPct val="100000"/>
              <a:buFont typeface="Arial" panose="020B0604020202020204" pitchFamily="34" charset="0"/>
              <a:buChar char="•"/>
            </a:pPr>
            <a:r>
              <a:rPr lang="en-US" sz="2000" dirty="0"/>
              <a:t>Deep Cryogenic Treatment markedly increases </a:t>
            </a:r>
            <a:r>
              <a:rPr lang="en-US" sz="2000" i="0" dirty="0">
                <a:effectLst/>
              </a:rPr>
              <a:t>the life span of components and equipment</a:t>
            </a:r>
          </a:p>
          <a:p>
            <a:pPr marL="360000" indent="-360000" algn="just">
              <a:lnSpc>
                <a:spcPct val="126000"/>
              </a:lnSpc>
              <a:spcAft>
                <a:spcPts val="1200"/>
              </a:spcAft>
              <a:buSzPct val="100000"/>
              <a:buFont typeface="Arial" panose="020B0604020202020204" pitchFamily="34" charset="0"/>
              <a:buChar char="•"/>
            </a:pPr>
            <a:r>
              <a:rPr lang="en-US" sz="2000" dirty="0"/>
              <a:t>Deep Cryogenic Processing profoundly improves performance and drastically reduces maintenance costs</a:t>
            </a:r>
            <a:endParaRPr lang="en-US" sz="2000" i="0" dirty="0">
              <a:effectLst/>
            </a:endParaRPr>
          </a:p>
        </p:txBody>
      </p:sp>
      <p:sp>
        <p:nvSpPr>
          <p:cNvPr id="31" name="Rectangle 30">
            <a:extLst>
              <a:ext uri="{FF2B5EF4-FFF2-40B4-BE49-F238E27FC236}">
                <a16:creationId xmlns:a16="http://schemas.microsoft.com/office/drawing/2014/main" id="{D7F16AA3-EE24-4221-87FF-DEF84C6EEB9C}"/>
              </a:ext>
            </a:extLst>
          </p:cNvPr>
          <p:cNvSpPr/>
          <p:nvPr/>
        </p:nvSpPr>
        <p:spPr>
          <a:xfrm>
            <a:off x="-952" y="6261829"/>
            <a:ext cx="12192952" cy="92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2" name="Picture 11">
            <a:extLst>
              <a:ext uri="{FF2B5EF4-FFF2-40B4-BE49-F238E27FC236}">
                <a16:creationId xmlns:a16="http://schemas.microsoft.com/office/drawing/2014/main" id="{10C605A1-C589-46C3-910F-F5918469BD3B}"/>
              </a:ext>
            </a:extLst>
          </p:cNvPr>
          <p:cNvPicPr>
            <a:picLocks noChangeAspect="1"/>
          </p:cNvPicPr>
          <p:nvPr/>
        </p:nvPicPr>
        <p:blipFill>
          <a:blip r:embed="rId2">
            <a:alphaModFix amt="50000"/>
          </a:blip>
          <a:srcRect/>
          <a:stretch/>
        </p:blipFill>
        <p:spPr>
          <a:xfrm>
            <a:off x="-790006" y="3629264"/>
            <a:ext cx="3692487" cy="3692487"/>
          </a:xfrm>
          <a:prstGeom prst="rect">
            <a:avLst/>
          </a:prstGeom>
        </p:spPr>
      </p:pic>
      <p:pic>
        <p:nvPicPr>
          <p:cNvPr id="9" name="Picture 8" descr="Logo&#10;&#10;Description automatically generated">
            <a:extLst>
              <a:ext uri="{FF2B5EF4-FFF2-40B4-BE49-F238E27FC236}">
                <a16:creationId xmlns:a16="http://schemas.microsoft.com/office/drawing/2014/main" id="{0CDB8A66-C0A7-4C18-AECA-749CE2129016}"/>
              </a:ext>
            </a:extLst>
          </p:cNvPr>
          <p:cNvPicPr>
            <a:picLocks noChangeAspect="1"/>
          </p:cNvPicPr>
          <p:nvPr/>
        </p:nvPicPr>
        <p:blipFill rotWithShape="1">
          <a:blip r:embed="rId3">
            <a:alphaModFix amt="25000"/>
          </a:blip>
          <a:srcRect l="4579" t="19643" r="4998" b="27915"/>
          <a:stretch/>
        </p:blipFill>
        <p:spPr>
          <a:xfrm>
            <a:off x="9137879" y="6090359"/>
            <a:ext cx="2593905" cy="859645"/>
          </a:xfrm>
          <a:prstGeom prst="rect">
            <a:avLst/>
          </a:prstGeom>
        </p:spPr>
      </p:pic>
      <p:sp>
        <p:nvSpPr>
          <p:cNvPr id="10" name="TextBox 9">
            <a:extLst>
              <a:ext uri="{FF2B5EF4-FFF2-40B4-BE49-F238E27FC236}">
                <a16:creationId xmlns:a16="http://schemas.microsoft.com/office/drawing/2014/main" id="{9DF349E1-8EB1-4464-B333-2A264E832423}"/>
              </a:ext>
            </a:extLst>
          </p:cNvPr>
          <p:cNvSpPr txBox="1"/>
          <p:nvPr/>
        </p:nvSpPr>
        <p:spPr>
          <a:xfrm>
            <a:off x="2476870" y="285938"/>
            <a:ext cx="9715130" cy="914401"/>
          </a:xfrm>
          <a:prstGeom prst="rect">
            <a:avLst/>
          </a:prstGeom>
        </p:spPr>
        <p:txBody>
          <a:bodyPr vert="horz" lIns="91440" tIns="45720" rIns="91440" bIns="45720" rtlCol="0" anchor="b">
            <a:noAutofit/>
          </a:bodyPr>
          <a:lstStyle/>
          <a:p>
            <a:pPr defTabSz="914400">
              <a:spcBef>
                <a:spcPct val="0"/>
              </a:spcBef>
            </a:pPr>
            <a:r>
              <a:rPr lang="en-US" sz="4400" spc="200" dirty="0">
                <a:solidFill>
                  <a:schemeClr val="tx2"/>
                </a:solidFill>
                <a:latin typeface="+mj-lt"/>
                <a:ea typeface="+mj-ea"/>
                <a:cs typeface="+mj-cs"/>
              </a:rPr>
              <a:t>CONCLUSION</a:t>
            </a:r>
          </a:p>
        </p:txBody>
      </p:sp>
    </p:spTree>
    <p:extLst>
      <p:ext uri="{BB962C8B-B14F-4D97-AF65-F5344CB8AC3E}">
        <p14:creationId xmlns:p14="http://schemas.microsoft.com/office/powerpoint/2010/main" val="3896628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pic>
        <p:nvPicPr>
          <p:cNvPr id="21" name="Picture 20" descr="A picture containing gear, metalware&#10;&#10;Description automatically generated">
            <a:extLst>
              <a:ext uri="{FF2B5EF4-FFF2-40B4-BE49-F238E27FC236}">
                <a16:creationId xmlns:a16="http://schemas.microsoft.com/office/drawing/2014/main" id="{6B19ED24-1E1B-4DC9-96DB-40F27B19C1DD}"/>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brightnessContrast bright="-75000"/>
                    </a14:imgEffect>
                  </a14:imgLayer>
                </a14:imgProps>
              </a:ext>
            </a:extLst>
          </a:blip>
          <a:srcRect b="8909"/>
          <a:stretch/>
        </p:blipFill>
        <p:spPr>
          <a:xfrm>
            <a:off x="0" y="-1"/>
            <a:ext cx="12192000" cy="6330463"/>
          </a:xfrm>
          <a:prstGeom prst="rect">
            <a:avLst/>
          </a:prstGeom>
        </p:spPr>
      </p:pic>
      <p:pic>
        <p:nvPicPr>
          <p:cNvPr id="8" name="Picture 7" descr="Logo&#10;&#10;Description automatically generated">
            <a:extLst>
              <a:ext uri="{FF2B5EF4-FFF2-40B4-BE49-F238E27FC236}">
                <a16:creationId xmlns:a16="http://schemas.microsoft.com/office/drawing/2014/main" id="{67B371E0-B57B-4867-91DF-ABE9E48CE7AB}"/>
              </a:ext>
            </a:extLst>
          </p:cNvPr>
          <p:cNvPicPr>
            <a:picLocks noChangeAspect="1"/>
          </p:cNvPicPr>
          <p:nvPr/>
        </p:nvPicPr>
        <p:blipFill rotWithShape="1">
          <a:blip r:embed="rId4"/>
          <a:srcRect l="7320" t="23448" r="7361" b="30955"/>
          <a:stretch/>
        </p:blipFill>
        <p:spPr>
          <a:xfrm>
            <a:off x="215190" y="-158746"/>
            <a:ext cx="5457217" cy="1666532"/>
          </a:xfrm>
          <a:prstGeom prst="rect">
            <a:avLst/>
          </a:prstGeom>
        </p:spPr>
      </p:pic>
      <p:sp>
        <p:nvSpPr>
          <p:cNvPr id="2" name="Title 1">
            <a:extLst>
              <a:ext uri="{FF2B5EF4-FFF2-40B4-BE49-F238E27FC236}">
                <a16:creationId xmlns:a16="http://schemas.microsoft.com/office/drawing/2014/main" id="{9AB2EA78-AEB3-469B-9025-3B17201A457B}"/>
              </a:ext>
            </a:extLst>
          </p:cNvPr>
          <p:cNvSpPr>
            <a:spLocks noGrp="1"/>
          </p:cNvSpPr>
          <p:nvPr>
            <p:ph type="ctrTitle" idx="4294967295"/>
          </p:nvPr>
        </p:nvSpPr>
        <p:spPr>
          <a:xfrm>
            <a:off x="0" y="5159882"/>
            <a:ext cx="12192000" cy="823913"/>
          </a:xfrm>
        </p:spPr>
        <p:txBody>
          <a:bodyPr>
            <a:noAutofit/>
          </a:bodyPr>
          <a:lstStyle/>
          <a:p>
            <a:pPr algn="ctr">
              <a:lnSpc>
                <a:spcPct val="100000"/>
              </a:lnSpc>
              <a:spcBef>
                <a:spcPts val="0"/>
              </a:spcBef>
            </a:pPr>
            <a:r>
              <a:rPr lang="en-US" sz="9900" b="1" spc="1000" dirty="0">
                <a:solidFill>
                  <a:schemeClr val="accent1"/>
                </a:solidFill>
              </a:rPr>
              <a:t>CRYOGENICS</a:t>
            </a:r>
            <a:br>
              <a:rPr lang="en-US" sz="9900" b="1" spc="1000" dirty="0">
                <a:solidFill>
                  <a:schemeClr val="accent1"/>
                </a:solidFill>
              </a:rPr>
            </a:br>
            <a:r>
              <a:rPr lang="en-US" sz="2700" spc="1000" dirty="0">
                <a:solidFill>
                  <a:schemeClr val="accent1"/>
                </a:solidFill>
                <a:latin typeface="+mn-lt"/>
              </a:rPr>
              <a:t>CRYOGENIC PROCESSING</a:t>
            </a:r>
          </a:p>
        </p:txBody>
      </p:sp>
      <p:sp>
        <p:nvSpPr>
          <p:cNvPr id="23" name="Rectangle 22">
            <a:extLst>
              <a:ext uri="{FF2B5EF4-FFF2-40B4-BE49-F238E27FC236}">
                <a16:creationId xmlns:a16="http://schemas.microsoft.com/office/drawing/2014/main" id="{9D859719-FD3C-41CF-BE07-A75C3CA01EB7}"/>
              </a:ext>
            </a:extLst>
          </p:cNvPr>
          <p:cNvSpPr/>
          <p:nvPr/>
        </p:nvSpPr>
        <p:spPr>
          <a:xfrm>
            <a:off x="-952" y="6261829"/>
            <a:ext cx="12192952" cy="92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4159738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grpId="0" nodeType="withEffect">
                                  <p:stCondLst>
                                    <p:cond delay="100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0DB9E28-7C8F-414D-85D7-24E75CE16014}"/>
              </a:ext>
            </a:extLst>
          </p:cNvPr>
          <p:cNvSpPr txBox="1"/>
          <p:nvPr/>
        </p:nvSpPr>
        <p:spPr>
          <a:xfrm>
            <a:off x="2476870" y="1656906"/>
            <a:ext cx="9342597" cy="4182107"/>
          </a:xfrm>
          <a:prstGeom prst="rect">
            <a:avLst/>
          </a:prstGeom>
          <a:noFill/>
          <a:ln>
            <a:noFill/>
          </a:ln>
        </p:spPr>
        <p:txBody>
          <a:bodyPr wrap="square" rtlCol="0">
            <a:spAutoFit/>
          </a:bodyPr>
          <a:lstStyle/>
          <a:p>
            <a:pPr marL="360000" indent="-360000" algn="just">
              <a:lnSpc>
                <a:spcPct val="126000"/>
              </a:lnSpc>
              <a:spcAft>
                <a:spcPts val="1200"/>
              </a:spcAft>
              <a:buSzPct val="100000"/>
              <a:buFont typeface="Arial" panose="020B0604020202020204" pitchFamily="34" charset="0"/>
              <a:buChar char="•"/>
            </a:pPr>
            <a:r>
              <a:rPr lang="en-US" sz="2000" spc="100" dirty="0"/>
              <a:t>Cryogenics works on any crystalline metal</a:t>
            </a:r>
          </a:p>
          <a:p>
            <a:pPr marL="360000" indent="-360000" algn="just">
              <a:lnSpc>
                <a:spcPct val="126000"/>
              </a:lnSpc>
              <a:spcAft>
                <a:spcPts val="1200"/>
              </a:spcAft>
              <a:buSzPct val="100000"/>
              <a:buFont typeface="Arial" panose="020B0604020202020204" pitchFamily="34" charset="0"/>
              <a:buChar char="•"/>
            </a:pPr>
            <a:r>
              <a:rPr lang="en-US" sz="2000" spc="100" dirty="0"/>
              <a:t>Ferrous and non-ferrous metals are comprised of atoms lined up in a crystalline lattice</a:t>
            </a:r>
          </a:p>
          <a:p>
            <a:pPr marL="360000" indent="-360000" algn="just">
              <a:lnSpc>
                <a:spcPct val="126000"/>
              </a:lnSpc>
              <a:spcAft>
                <a:spcPts val="1200"/>
              </a:spcAft>
              <a:buSzPct val="100000"/>
              <a:buFont typeface="Arial" panose="020B0604020202020204" pitchFamily="34" charset="0"/>
              <a:buChar char="•"/>
            </a:pPr>
            <a:r>
              <a:rPr lang="en-US" sz="2000" spc="100" dirty="0"/>
              <a:t>This lattice is set by the alloys in the metal</a:t>
            </a:r>
            <a:r>
              <a:rPr lang="en-US" sz="2000" b="0" i="0" dirty="0">
                <a:effectLst/>
              </a:rPr>
              <a:t>, the way it is forged, cast, or processed, and how it is subsequently treated</a:t>
            </a:r>
          </a:p>
          <a:p>
            <a:pPr marL="360000" indent="-360000" algn="just">
              <a:lnSpc>
                <a:spcPct val="126000"/>
              </a:lnSpc>
              <a:spcAft>
                <a:spcPts val="1200"/>
              </a:spcAft>
              <a:buSzPct val="100000"/>
              <a:buFont typeface="Arial" panose="020B0604020202020204" pitchFamily="34" charset="0"/>
              <a:buChar char="•"/>
            </a:pPr>
            <a:r>
              <a:rPr lang="en-CA" sz="2000" spc="100" dirty="0"/>
              <a:t>No matter how perfect the production process, there will almost always be flaws in the final material</a:t>
            </a:r>
          </a:p>
          <a:p>
            <a:pPr marL="360000" indent="-360000" algn="just">
              <a:lnSpc>
                <a:spcPct val="126000"/>
              </a:lnSpc>
              <a:spcAft>
                <a:spcPts val="1200"/>
              </a:spcAft>
              <a:buSzPct val="100000"/>
              <a:buFont typeface="Arial" panose="020B0604020202020204" pitchFamily="34" charset="0"/>
              <a:buChar char="•"/>
            </a:pPr>
            <a:r>
              <a:rPr lang="en-CA" sz="2000" spc="100" dirty="0"/>
              <a:t>While not necessarily visible to the naked eye, these flaws create weaknesses and stress points in the material</a:t>
            </a:r>
          </a:p>
        </p:txBody>
      </p:sp>
      <p:sp>
        <p:nvSpPr>
          <p:cNvPr id="31" name="Rectangle 30">
            <a:extLst>
              <a:ext uri="{FF2B5EF4-FFF2-40B4-BE49-F238E27FC236}">
                <a16:creationId xmlns:a16="http://schemas.microsoft.com/office/drawing/2014/main" id="{D7F16AA3-EE24-4221-87FF-DEF84C6EEB9C}"/>
              </a:ext>
            </a:extLst>
          </p:cNvPr>
          <p:cNvSpPr/>
          <p:nvPr/>
        </p:nvSpPr>
        <p:spPr>
          <a:xfrm>
            <a:off x="-952" y="6261829"/>
            <a:ext cx="12192952" cy="92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2" name="Picture 11">
            <a:extLst>
              <a:ext uri="{FF2B5EF4-FFF2-40B4-BE49-F238E27FC236}">
                <a16:creationId xmlns:a16="http://schemas.microsoft.com/office/drawing/2014/main" id="{10C605A1-C589-46C3-910F-F5918469BD3B}"/>
              </a:ext>
            </a:extLst>
          </p:cNvPr>
          <p:cNvPicPr>
            <a:picLocks noChangeAspect="1"/>
          </p:cNvPicPr>
          <p:nvPr/>
        </p:nvPicPr>
        <p:blipFill>
          <a:blip r:embed="rId2">
            <a:alphaModFix amt="50000"/>
          </a:blip>
          <a:srcRect/>
          <a:stretch/>
        </p:blipFill>
        <p:spPr>
          <a:xfrm>
            <a:off x="-790006" y="3629264"/>
            <a:ext cx="3692487" cy="3692487"/>
          </a:xfrm>
          <a:prstGeom prst="rect">
            <a:avLst/>
          </a:prstGeom>
        </p:spPr>
      </p:pic>
      <p:pic>
        <p:nvPicPr>
          <p:cNvPr id="8" name="Picture 7" descr="Logo&#10;&#10;Description automatically generated">
            <a:extLst>
              <a:ext uri="{FF2B5EF4-FFF2-40B4-BE49-F238E27FC236}">
                <a16:creationId xmlns:a16="http://schemas.microsoft.com/office/drawing/2014/main" id="{228ABDE5-B80A-4BE8-AEFE-5EADCC2169AA}"/>
              </a:ext>
            </a:extLst>
          </p:cNvPr>
          <p:cNvPicPr>
            <a:picLocks noChangeAspect="1"/>
          </p:cNvPicPr>
          <p:nvPr/>
        </p:nvPicPr>
        <p:blipFill rotWithShape="1">
          <a:blip r:embed="rId3">
            <a:alphaModFix amt="25000"/>
          </a:blip>
          <a:srcRect l="4579" t="19643" r="4998" b="27915"/>
          <a:stretch/>
        </p:blipFill>
        <p:spPr>
          <a:xfrm>
            <a:off x="9137879" y="6090359"/>
            <a:ext cx="2593905" cy="859645"/>
          </a:xfrm>
          <a:prstGeom prst="rect">
            <a:avLst/>
          </a:prstGeom>
        </p:spPr>
      </p:pic>
      <p:sp>
        <p:nvSpPr>
          <p:cNvPr id="9" name="TextBox 8">
            <a:extLst>
              <a:ext uri="{FF2B5EF4-FFF2-40B4-BE49-F238E27FC236}">
                <a16:creationId xmlns:a16="http://schemas.microsoft.com/office/drawing/2014/main" id="{7E3BE378-9169-4423-B739-6EF843B7CD01}"/>
              </a:ext>
            </a:extLst>
          </p:cNvPr>
          <p:cNvSpPr txBox="1"/>
          <p:nvPr/>
        </p:nvSpPr>
        <p:spPr>
          <a:xfrm>
            <a:off x="2476870" y="285938"/>
            <a:ext cx="9715130" cy="914401"/>
          </a:xfrm>
          <a:prstGeom prst="rect">
            <a:avLst/>
          </a:prstGeom>
        </p:spPr>
        <p:txBody>
          <a:bodyPr vert="horz" lIns="91440" tIns="45720" rIns="91440" bIns="45720" rtlCol="0" anchor="b">
            <a:noAutofit/>
          </a:bodyPr>
          <a:lstStyle/>
          <a:p>
            <a:pPr defTabSz="914400">
              <a:spcBef>
                <a:spcPct val="0"/>
              </a:spcBef>
            </a:pPr>
            <a:r>
              <a:rPr lang="en-US" sz="4400" spc="200" dirty="0">
                <a:solidFill>
                  <a:schemeClr val="tx2"/>
                </a:solidFill>
                <a:latin typeface="+mj-lt"/>
                <a:ea typeface="+mj-ea"/>
                <a:cs typeface="+mj-cs"/>
              </a:rPr>
              <a:t>CRYOGENICS THEORY</a:t>
            </a:r>
          </a:p>
        </p:txBody>
      </p:sp>
    </p:spTree>
    <p:extLst>
      <p:ext uri="{BB962C8B-B14F-4D97-AF65-F5344CB8AC3E}">
        <p14:creationId xmlns:p14="http://schemas.microsoft.com/office/powerpoint/2010/main" val="35535309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D7F16AA3-EE24-4221-87FF-DEF84C6EEB9C}"/>
              </a:ext>
            </a:extLst>
          </p:cNvPr>
          <p:cNvSpPr/>
          <p:nvPr/>
        </p:nvSpPr>
        <p:spPr>
          <a:xfrm>
            <a:off x="-952" y="6261829"/>
            <a:ext cx="12192952" cy="92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2" name="Picture 11">
            <a:extLst>
              <a:ext uri="{FF2B5EF4-FFF2-40B4-BE49-F238E27FC236}">
                <a16:creationId xmlns:a16="http://schemas.microsoft.com/office/drawing/2014/main" id="{10C605A1-C589-46C3-910F-F5918469BD3B}"/>
              </a:ext>
            </a:extLst>
          </p:cNvPr>
          <p:cNvPicPr>
            <a:picLocks noChangeAspect="1"/>
          </p:cNvPicPr>
          <p:nvPr/>
        </p:nvPicPr>
        <p:blipFill>
          <a:blip r:embed="rId2">
            <a:alphaModFix amt="50000"/>
          </a:blip>
          <a:srcRect/>
          <a:stretch/>
        </p:blipFill>
        <p:spPr>
          <a:xfrm>
            <a:off x="-790006" y="3629264"/>
            <a:ext cx="3692487" cy="3692487"/>
          </a:xfrm>
          <a:prstGeom prst="rect">
            <a:avLst/>
          </a:prstGeom>
        </p:spPr>
      </p:pic>
      <p:sp>
        <p:nvSpPr>
          <p:cNvPr id="19" name="TextBox 18">
            <a:extLst>
              <a:ext uri="{FF2B5EF4-FFF2-40B4-BE49-F238E27FC236}">
                <a16:creationId xmlns:a16="http://schemas.microsoft.com/office/drawing/2014/main" id="{F0DB9E28-7C8F-414D-85D7-24E75CE16014}"/>
              </a:ext>
            </a:extLst>
          </p:cNvPr>
          <p:cNvSpPr txBox="1"/>
          <p:nvPr/>
        </p:nvSpPr>
        <p:spPr>
          <a:xfrm>
            <a:off x="2476870" y="1656906"/>
            <a:ext cx="9342597" cy="2680157"/>
          </a:xfrm>
          <a:prstGeom prst="rect">
            <a:avLst/>
          </a:prstGeom>
          <a:noFill/>
          <a:ln>
            <a:noFill/>
          </a:ln>
        </p:spPr>
        <p:txBody>
          <a:bodyPr wrap="square" rtlCol="0">
            <a:spAutoFit/>
          </a:bodyPr>
          <a:lstStyle/>
          <a:p>
            <a:pPr marL="360000" indent="-360000" algn="just">
              <a:lnSpc>
                <a:spcPct val="126000"/>
              </a:lnSpc>
              <a:spcAft>
                <a:spcPts val="1200"/>
              </a:spcAft>
              <a:buSzPct val="100000"/>
              <a:buFont typeface="Arial" panose="020B0604020202020204" pitchFamily="34" charset="0"/>
              <a:buChar char="•"/>
            </a:pPr>
            <a:r>
              <a:rPr lang="en-US" sz="2000" dirty="0">
                <a:solidFill>
                  <a:srgbClr val="2B2C2C"/>
                </a:solidFill>
              </a:rPr>
              <a:t>The manipulation of this lattice is central to Cryogenics</a:t>
            </a:r>
          </a:p>
          <a:p>
            <a:pPr marL="360000" indent="-360000" algn="just">
              <a:lnSpc>
                <a:spcPct val="126000"/>
              </a:lnSpc>
              <a:spcAft>
                <a:spcPts val="1200"/>
              </a:spcAft>
              <a:buSzPct val="100000"/>
              <a:buFont typeface="Arial" panose="020B0604020202020204" pitchFamily="34" charset="0"/>
              <a:buChar char="•"/>
            </a:pPr>
            <a:r>
              <a:rPr lang="en-CA" sz="2000" spc="100" dirty="0"/>
              <a:t>Atoms make up this lattice and even though they are bound together they are still separated by empty spaces</a:t>
            </a:r>
          </a:p>
          <a:p>
            <a:pPr marL="360000" indent="-360000" algn="just">
              <a:lnSpc>
                <a:spcPct val="126000"/>
              </a:lnSpc>
              <a:spcAft>
                <a:spcPts val="1200"/>
              </a:spcAft>
              <a:buSzPct val="100000"/>
              <a:buFont typeface="Arial" panose="020B0604020202020204" pitchFamily="34" charset="0"/>
              <a:buChar char="•"/>
            </a:pPr>
            <a:r>
              <a:rPr lang="en-CA" sz="2000" spc="100" dirty="0"/>
              <a:t>By lowering the temperature of a crystalline structure, the molecules draw closer together, stabilizing, refining, and collapsing these voids in the grain structure</a:t>
            </a:r>
          </a:p>
        </p:txBody>
      </p:sp>
      <p:pic>
        <p:nvPicPr>
          <p:cNvPr id="8" name="Picture 7" descr="Logo&#10;&#10;Description automatically generated">
            <a:extLst>
              <a:ext uri="{FF2B5EF4-FFF2-40B4-BE49-F238E27FC236}">
                <a16:creationId xmlns:a16="http://schemas.microsoft.com/office/drawing/2014/main" id="{C51989AE-AAC0-4F6A-8800-68FBE84F6124}"/>
              </a:ext>
            </a:extLst>
          </p:cNvPr>
          <p:cNvPicPr>
            <a:picLocks noChangeAspect="1"/>
          </p:cNvPicPr>
          <p:nvPr/>
        </p:nvPicPr>
        <p:blipFill rotWithShape="1">
          <a:blip r:embed="rId3">
            <a:alphaModFix amt="25000"/>
          </a:blip>
          <a:srcRect l="4579" t="19643" r="4998" b="27915"/>
          <a:stretch/>
        </p:blipFill>
        <p:spPr>
          <a:xfrm>
            <a:off x="9137879" y="6090359"/>
            <a:ext cx="2593905" cy="859645"/>
          </a:xfrm>
          <a:prstGeom prst="rect">
            <a:avLst/>
          </a:prstGeom>
        </p:spPr>
      </p:pic>
      <p:sp>
        <p:nvSpPr>
          <p:cNvPr id="9" name="TextBox 8">
            <a:extLst>
              <a:ext uri="{FF2B5EF4-FFF2-40B4-BE49-F238E27FC236}">
                <a16:creationId xmlns:a16="http://schemas.microsoft.com/office/drawing/2014/main" id="{44099260-FAB8-4B7B-89EB-848265D47A56}"/>
              </a:ext>
            </a:extLst>
          </p:cNvPr>
          <p:cNvSpPr txBox="1"/>
          <p:nvPr/>
        </p:nvSpPr>
        <p:spPr>
          <a:xfrm>
            <a:off x="2476870" y="285938"/>
            <a:ext cx="9715130" cy="914401"/>
          </a:xfrm>
          <a:prstGeom prst="rect">
            <a:avLst/>
          </a:prstGeom>
        </p:spPr>
        <p:txBody>
          <a:bodyPr vert="horz" lIns="91440" tIns="45720" rIns="91440" bIns="45720" rtlCol="0" anchor="b">
            <a:noAutofit/>
          </a:bodyPr>
          <a:lstStyle/>
          <a:p>
            <a:pPr defTabSz="914400">
              <a:spcBef>
                <a:spcPct val="0"/>
              </a:spcBef>
            </a:pPr>
            <a:r>
              <a:rPr lang="en-US" sz="4400" spc="200" dirty="0">
                <a:solidFill>
                  <a:schemeClr val="tx2"/>
                </a:solidFill>
                <a:latin typeface="+mj-lt"/>
                <a:ea typeface="+mj-ea"/>
                <a:cs typeface="+mj-cs"/>
              </a:rPr>
              <a:t>CRYOGENICS THEORY</a:t>
            </a:r>
          </a:p>
        </p:txBody>
      </p:sp>
    </p:spTree>
    <p:extLst>
      <p:ext uri="{BB962C8B-B14F-4D97-AF65-F5344CB8AC3E}">
        <p14:creationId xmlns:p14="http://schemas.microsoft.com/office/powerpoint/2010/main" val="3939903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0DB9E28-7C8F-414D-85D7-24E75CE16014}"/>
              </a:ext>
            </a:extLst>
          </p:cNvPr>
          <p:cNvSpPr txBox="1"/>
          <p:nvPr/>
        </p:nvSpPr>
        <p:spPr>
          <a:xfrm>
            <a:off x="2476870" y="1656906"/>
            <a:ext cx="9342597" cy="3301866"/>
          </a:xfrm>
          <a:prstGeom prst="rect">
            <a:avLst/>
          </a:prstGeom>
          <a:noFill/>
          <a:ln>
            <a:noFill/>
          </a:ln>
        </p:spPr>
        <p:txBody>
          <a:bodyPr wrap="square" rtlCol="0">
            <a:spAutoFit/>
          </a:bodyPr>
          <a:lstStyle/>
          <a:p>
            <a:pPr marL="360000" indent="-360000" algn="just">
              <a:lnSpc>
                <a:spcPct val="126000"/>
              </a:lnSpc>
              <a:spcAft>
                <a:spcPts val="1200"/>
              </a:spcAft>
              <a:buSzPct val="100000"/>
              <a:buFont typeface="Arial" panose="020B0604020202020204" pitchFamily="34" charset="0"/>
              <a:buChar char="•"/>
            </a:pPr>
            <a:r>
              <a:rPr lang="en-CA" sz="2000" spc="100" dirty="0"/>
              <a:t>By dropping the temperature of materials, sometimes as low as -450</a:t>
            </a:r>
            <a:r>
              <a:rPr lang="en-US" sz="2000" i="0" spc="100" baseline="30000" dirty="0">
                <a:effectLst/>
              </a:rPr>
              <a:t>o</a:t>
            </a:r>
            <a:r>
              <a:rPr lang="en-CA" sz="2000" spc="100" dirty="0"/>
              <a:t>F/-268</a:t>
            </a:r>
            <a:r>
              <a:rPr lang="en-US" sz="2000" i="0" spc="100" baseline="30000" dirty="0">
                <a:effectLst/>
              </a:rPr>
              <a:t>o</a:t>
            </a:r>
            <a:r>
              <a:rPr lang="en-CA" sz="2000" spc="100" dirty="0"/>
              <a:t>C, but generally around -310</a:t>
            </a:r>
            <a:r>
              <a:rPr lang="en-US" sz="2000" i="0" spc="100" baseline="30000" dirty="0">
                <a:effectLst/>
              </a:rPr>
              <a:t>o</a:t>
            </a:r>
            <a:r>
              <a:rPr lang="en-CA" sz="2000" spc="100" dirty="0"/>
              <a:t>F/-190</a:t>
            </a:r>
            <a:r>
              <a:rPr lang="en-US" sz="2000" i="0" spc="100" baseline="30000" dirty="0">
                <a:effectLst/>
              </a:rPr>
              <a:t>o</a:t>
            </a:r>
            <a:r>
              <a:rPr lang="en-CA" sz="2000" spc="100" dirty="0"/>
              <a:t>C, the structure is forced into even tighter alignment, showing an optimization of the crystalline structure</a:t>
            </a:r>
          </a:p>
          <a:p>
            <a:pPr marL="360000" indent="-360000" algn="just">
              <a:lnSpc>
                <a:spcPct val="126000"/>
              </a:lnSpc>
              <a:spcAft>
                <a:spcPts val="1200"/>
              </a:spcAft>
              <a:buSzPct val="100000"/>
              <a:buFont typeface="Arial" panose="020B0604020202020204" pitchFamily="34" charset="0"/>
              <a:buChar char="•"/>
            </a:pPr>
            <a:r>
              <a:rPr lang="en-CA" sz="2000" spc="100" dirty="0"/>
              <a:t>The freezing and eventual reheating is done in a gradual controlled manner, </a:t>
            </a:r>
            <a:r>
              <a:rPr lang="en-US" sz="2000" b="0" i="0" spc="100" dirty="0">
                <a:solidFill>
                  <a:srgbClr val="212529"/>
                </a:solidFill>
                <a:effectLst/>
              </a:rPr>
              <a:t>releasing internal stresses for longer heat and wear life, minimizing susceptibility to corrosion and to micro-cracking caused by shock forces</a:t>
            </a:r>
          </a:p>
        </p:txBody>
      </p:sp>
      <p:sp>
        <p:nvSpPr>
          <p:cNvPr id="31" name="Rectangle 30">
            <a:extLst>
              <a:ext uri="{FF2B5EF4-FFF2-40B4-BE49-F238E27FC236}">
                <a16:creationId xmlns:a16="http://schemas.microsoft.com/office/drawing/2014/main" id="{D7F16AA3-EE24-4221-87FF-DEF84C6EEB9C}"/>
              </a:ext>
            </a:extLst>
          </p:cNvPr>
          <p:cNvSpPr/>
          <p:nvPr/>
        </p:nvSpPr>
        <p:spPr>
          <a:xfrm>
            <a:off x="-952" y="6261829"/>
            <a:ext cx="12192952" cy="92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2" name="Picture 11">
            <a:extLst>
              <a:ext uri="{FF2B5EF4-FFF2-40B4-BE49-F238E27FC236}">
                <a16:creationId xmlns:a16="http://schemas.microsoft.com/office/drawing/2014/main" id="{10C605A1-C589-46C3-910F-F5918469BD3B}"/>
              </a:ext>
            </a:extLst>
          </p:cNvPr>
          <p:cNvPicPr>
            <a:picLocks noChangeAspect="1"/>
          </p:cNvPicPr>
          <p:nvPr/>
        </p:nvPicPr>
        <p:blipFill>
          <a:blip r:embed="rId2">
            <a:alphaModFix amt="50000"/>
          </a:blip>
          <a:srcRect/>
          <a:stretch/>
        </p:blipFill>
        <p:spPr>
          <a:xfrm>
            <a:off x="-790006" y="3629264"/>
            <a:ext cx="3692487" cy="3692487"/>
          </a:xfrm>
          <a:prstGeom prst="rect">
            <a:avLst/>
          </a:prstGeom>
        </p:spPr>
      </p:pic>
      <p:pic>
        <p:nvPicPr>
          <p:cNvPr id="8" name="Picture 7" descr="Logo&#10;&#10;Description automatically generated">
            <a:extLst>
              <a:ext uri="{FF2B5EF4-FFF2-40B4-BE49-F238E27FC236}">
                <a16:creationId xmlns:a16="http://schemas.microsoft.com/office/drawing/2014/main" id="{73CBCE74-A173-44DA-B7A2-9C39BFFD6667}"/>
              </a:ext>
            </a:extLst>
          </p:cNvPr>
          <p:cNvPicPr>
            <a:picLocks noChangeAspect="1"/>
          </p:cNvPicPr>
          <p:nvPr/>
        </p:nvPicPr>
        <p:blipFill rotWithShape="1">
          <a:blip r:embed="rId3">
            <a:alphaModFix amt="25000"/>
          </a:blip>
          <a:srcRect l="4579" t="19643" r="4998" b="27915"/>
          <a:stretch/>
        </p:blipFill>
        <p:spPr>
          <a:xfrm>
            <a:off x="9137879" y="6090359"/>
            <a:ext cx="2593905" cy="859645"/>
          </a:xfrm>
          <a:prstGeom prst="rect">
            <a:avLst/>
          </a:prstGeom>
        </p:spPr>
      </p:pic>
      <p:sp>
        <p:nvSpPr>
          <p:cNvPr id="9" name="TextBox 8">
            <a:extLst>
              <a:ext uri="{FF2B5EF4-FFF2-40B4-BE49-F238E27FC236}">
                <a16:creationId xmlns:a16="http://schemas.microsoft.com/office/drawing/2014/main" id="{C02033BE-490F-409D-9258-E562608C9C0B}"/>
              </a:ext>
            </a:extLst>
          </p:cNvPr>
          <p:cNvSpPr txBox="1"/>
          <p:nvPr/>
        </p:nvSpPr>
        <p:spPr>
          <a:xfrm>
            <a:off x="2476870" y="285938"/>
            <a:ext cx="9715130" cy="914401"/>
          </a:xfrm>
          <a:prstGeom prst="rect">
            <a:avLst/>
          </a:prstGeom>
        </p:spPr>
        <p:txBody>
          <a:bodyPr vert="horz" lIns="91440" tIns="45720" rIns="91440" bIns="45720" rtlCol="0" anchor="b">
            <a:noAutofit/>
          </a:bodyPr>
          <a:lstStyle/>
          <a:p>
            <a:pPr defTabSz="914400">
              <a:spcBef>
                <a:spcPct val="0"/>
              </a:spcBef>
            </a:pPr>
            <a:r>
              <a:rPr lang="en-US" sz="4400" spc="200" dirty="0">
                <a:solidFill>
                  <a:schemeClr val="tx2"/>
                </a:solidFill>
                <a:latin typeface="+mj-lt"/>
                <a:ea typeface="+mj-ea"/>
                <a:cs typeface="+mj-cs"/>
              </a:rPr>
              <a:t>CRYOGENICS THEORY</a:t>
            </a:r>
          </a:p>
        </p:txBody>
      </p:sp>
    </p:spTree>
    <p:extLst>
      <p:ext uri="{BB962C8B-B14F-4D97-AF65-F5344CB8AC3E}">
        <p14:creationId xmlns:p14="http://schemas.microsoft.com/office/powerpoint/2010/main" val="25374096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BE4542A-C752-40BA-83D9-3D295C4130B2}"/>
              </a:ext>
            </a:extLst>
          </p:cNvPr>
          <p:cNvSpPr txBox="1"/>
          <p:nvPr/>
        </p:nvSpPr>
        <p:spPr>
          <a:xfrm>
            <a:off x="2476870" y="1656906"/>
            <a:ext cx="9369393" cy="3997441"/>
          </a:xfrm>
          <a:prstGeom prst="rect">
            <a:avLst/>
          </a:prstGeom>
          <a:noFill/>
          <a:ln>
            <a:noFill/>
          </a:ln>
        </p:spPr>
        <p:txBody>
          <a:bodyPr wrap="square" rtlCol="0">
            <a:spAutoFit/>
          </a:bodyPr>
          <a:lstStyle/>
          <a:p>
            <a:pPr marL="360000" indent="-360000" algn="just">
              <a:lnSpc>
                <a:spcPct val="126000"/>
              </a:lnSpc>
              <a:spcAft>
                <a:spcPts val="1200"/>
              </a:spcAft>
              <a:buSzPct val="100000"/>
              <a:buFont typeface="Arial" panose="020B0604020202020204" pitchFamily="34" charset="0"/>
              <a:buChar char="•"/>
            </a:pPr>
            <a:r>
              <a:rPr lang="en-US" sz="2000" spc="100" dirty="0">
                <a:solidFill>
                  <a:srgbClr val="212529"/>
                </a:solidFill>
              </a:rPr>
              <a:t>Cryogenics began with cold treatments</a:t>
            </a:r>
          </a:p>
          <a:p>
            <a:pPr marL="360000" indent="-360000" algn="just">
              <a:lnSpc>
                <a:spcPct val="126000"/>
              </a:lnSpc>
              <a:spcAft>
                <a:spcPts val="1200"/>
              </a:spcAft>
              <a:buSzPct val="100000"/>
              <a:buFont typeface="Arial" panose="020B0604020202020204" pitchFamily="34" charset="0"/>
              <a:buChar char="•"/>
            </a:pPr>
            <a:r>
              <a:rPr lang="en-US" sz="2000" b="0" i="0" spc="100" dirty="0">
                <a:solidFill>
                  <a:srgbClr val="212529"/>
                </a:solidFill>
                <a:effectLst/>
              </a:rPr>
              <a:t>There are stories of Swiss watchmakers burying newly made parts in snow, and it is well known that companies would </a:t>
            </a:r>
            <a:r>
              <a:rPr lang="en-US" sz="2000" spc="100" dirty="0">
                <a:solidFill>
                  <a:srgbClr val="212529"/>
                </a:solidFill>
              </a:rPr>
              <a:t>“age” castings by putting them outside during the winter</a:t>
            </a:r>
          </a:p>
          <a:p>
            <a:pPr marL="360000" indent="-360000" algn="just">
              <a:lnSpc>
                <a:spcPct val="126000"/>
              </a:lnSpc>
              <a:spcAft>
                <a:spcPts val="1200"/>
              </a:spcAft>
              <a:buSzPct val="100000"/>
              <a:buFont typeface="Arial" panose="020B0604020202020204" pitchFamily="34" charset="0"/>
              <a:buChar char="•"/>
            </a:pPr>
            <a:r>
              <a:rPr lang="en-US" sz="2000" spc="100" dirty="0">
                <a:solidFill>
                  <a:srgbClr val="212529"/>
                </a:solidFill>
              </a:rPr>
              <a:t>Indy car builders say their fathers would age castings in a similar manner before using them to make racecar engines</a:t>
            </a:r>
          </a:p>
          <a:p>
            <a:pPr marL="360000" indent="-360000" algn="just">
              <a:lnSpc>
                <a:spcPct val="126000"/>
              </a:lnSpc>
              <a:spcAft>
                <a:spcPts val="1200"/>
              </a:spcAft>
              <a:buSzPct val="100000"/>
              <a:buFont typeface="Arial" panose="020B0604020202020204" pitchFamily="34" charset="0"/>
              <a:buChar char="•"/>
            </a:pPr>
            <a:r>
              <a:rPr lang="en-US" sz="2000" spc="100" dirty="0">
                <a:solidFill>
                  <a:srgbClr val="212529"/>
                </a:solidFill>
              </a:rPr>
              <a:t>Racer Jim Birks, found engines which sat in junk yards through several winters made superior race engines compared to brand new engine blocks </a:t>
            </a:r>
          </a:p>
        </p:txBody>
      </p:sp>
      <p:sp>
        <p:nvSpPr>
          <p:cNvPr id="31" name="Rectangle 30">
            <a:extLst>
              <a:ext uri="{FF2B5EF4-FFF2-40B4-BE49-F238E27FC236}">
                <a16:creationId xmlns:a16="http://schemas.microsoft.com/office/drawing/2014/main" id="{D7F16AA3-EE24-4221-87FF-DEF84C6EEB9C}"/>
              </a:ext>
            </a:extLst>
          </p:cNvPr>
          <p:cNvSpPr/>
          <p:nvPr/>
        </p:nvSpPr>
        <p:spPr>
          <a:xfrm>
            <a:off x="-952" y="6261829"/>
            <a:ext cx="12192952" cy="92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2" name="Picture 11">
            <a:extLst>
              <a:ext uri="{FF2B5EF4-FFF2-40B4-BE49-F238E27FC236}">
                <a16:creationId xmlns:a16="http://schemas.microsoft.com/office/drawing/2014/main" id="{10C605A1-C589-46C3-910F-F5918469BD3B}"/>
              </a:ext>
            </a:extLst>
          </p:cNvPr>
          <p:cNvPicPr>
            <a:picLocks noChangeAspect="1"/>
          </p:cNvPicPr>
          <p:nvPr/>
        </p:nvPicPr>
        <p:blipFill>
          <a:blip r:embed="rId2">
            <a:alphaModFix amt="50000"/>
          </a:blip>
          <a:srcRect/>
          <a:stretch/>
        </p:blipFill>
        <p:spPr>
          <a:xfrm>
            <a:off x="-790006" y="3629264"/>
            <a:ext cx="3692487" cy="3692487"/>
          </a:xfrm>
          <a:prstGeom prst="rect">
            <a:avLst/>
          </a:prstGeom>
        </p:spPr>
      </p:pic>
      <p:pic>
        <p:nvPicPr>
          <p:cNvPr id="9" name="Picture 8" descr="Logo&#10;&#10;Description automatically generated">
            <a:extLst>
              <a:ext uri="{FF2B5EF4-FFF2-40B4-BE49-F238E27FC236}">
                <a16:creationId xmlns:a16="http://schemas.microsoft.com/office/drawing/2014/main" id="{0CDB8A66-C0A7-4C18-AECA-749CE2129016}"/>
              </a:ext>
            </a:extLst>
          </p:cNvPr>
          <p:cNvPicPr>
            <a:picLocks noChangeAspect="1"/>
          </p:cNvPicPr>
          <p:nvPr/>
        </p:nvPicPr>
        <p:blipFill rotWithShape="1">
          <a:blip r:embed="rId3">
            <a:alphaModFix amt="25000"/>
          </a:blip>
          <a:srcRect l="4579" t="19643" r="4998" b="27915"/>
          <a:stretch/>
        </p:blipFill>
        <p:spPr>
          <a:xfrm>
            <a:off x="9137879" y="6090359"/>
            <a:ext cx="2593905" cy="859645"/>
          </a:xfrm>
          <a:prstGeom prst="rect">
            <a:avLst/>
          </a:prstGeom>
        </p:spPr>
      </p:pic>
      <p:sp>
        <p:nvSpPr>
          <p:cNvPr id="8" name="TextBox 7">
            <a:extLst>
              <a:ext uri="{FF2B5EF4-FFF2-40B4-BE49-F238E27FC236}">
                <a16:creationId xmlns:a16="http://schemas.microsoft.com/office/drawing/2014/main" id="{A1EC9865-F742-401D-A938-D3DBE8F74A01}"/>
              </a:ext>
            </a:extLst>
          </p:cNvPr>
          <p:cNvSpPr txBox="1"/>
          <p:nvPr/>
        </p:nvSpPr>
        <p:spPr>
          <a:xfrm>
            <a:off x="2476870" y="285938"/>
            <a:ext cx="9715130" cy="914401"/>
          </a:xfrm>
          <a:prstGeom prst="rect">
            <a:avLst/>
          </a:prstGeom>
        </p:spPr>
        <p:txBody>
          <a:bodyPr vert="horz" lIns="91440" tIns="45720" rIns="91440" bIns="45720" rtlCol="0" anchor="b">
            <a:noAutofit/>
          </a:bodyPr>
          <a:lstStyle/>
          <a:p>
            <a:pPr defTabSz="914400">
              <a:spcBef>
                <a:spcPct val="0"/>
              </a:spcBef>
            </a:pPr>
            <a:r>
              <a:rPr lang="en-US" sz="4400" spc="200" dirty="0">
                <a:solidFill>
                  <a:schemeClr val="tx2"/>
                </a:solidFill>
                <a:latin typeface="+mj-lt"/>
                <a:ea typeface="+mj-ea"/>
                <a:cs typeface="+mj-cs"/>
              </a:rPr>
              <a:t>CRYOGENICS HISTORY</a:t>
            </a:r>
          </a:p>
        </p:txBody>
      </p:sp>
    </p:spTree>
    <p:extLst>
      <p:ext uri="{BB962C8B-B14F-4D97-AF65-F5344CB8AC3E}">
        <p14:creationId xmlns:p14="http://schemas.microsoft.com/office/powerpoint/2010/main" val="3048494625"/>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BE4542A-C752-40BA-83D9-3D295C4130B2}"/>
              </a:ext>
            </a:extLst>
          </p:cNvPr>
          <p:cNvSpPr txBox="1"/>
          <p:nvPr/>
        </p:nvSpPr>
        <p:spPr>
          <a:xfrm>
            <a:off x="2476870" y="1656906"/>
            <a:ext cx="9369393" cy="3997441"/>
          </a:xfrm>
          <a:prstGeom prst="rect">
            <a:avLst/>
          </a:prstGeom>
          <a:noFill/>
          <a:ln>
            <a:noFill/>
          </a:ln>
        </p:spPr>
        <p:txBody>
          <a:bodyPr wrap="square" rtlCol="0">
            <a:spAutoFit/>
          </a:bodyPr>
          <a:lstStyle/>
          <a:p>
            <a:pPr marL="360000" indent="-360000" algn="just">
              <a:lnSpc>
                <a:spcPct val="126000"/>
              </a:lnSpc>
              <a:spcAft>
                <a:spcPts val="1200"/>
              </a:spcAft>
              <a:buSzPct val="100000"/>
              <a:buFont typeface="Arial" panose="020B0604020202020204" pitchFamily="34" charset="0"/>
              <a:buChar char="•"/>
            </a:pPr>
            <a:r>
              <a:rPr lang="en-US" sz="2000" spc="100" dirty="0">
                <a:solidFill>
                  <a:srgbClr val="212529"/>
                </a:solidFill>
              </a:rPr>
              <a:t>Cryogenics can be traced back to the 1930’s, when the Junkers Company in Germany used it as a vital part of the engineering that went into military airplane components</a:t>
            </a:r>
          </a:p>
          <a:p>
            <a:pPr marL="360000" indent="-360000" algn="just">
              <a:lnSpc>
                <a:spcPct val="126000"/>
              </a:lnSpc>
              <a:spcAft>
                <a:spcPts val="1200"/>
              </a:spcAft>
              <a:buSzPct val="100000"/>
              <a:buFont typeface="Arial" panose="020B0604020202020204" pitchFamily="34" charset="0"/>
              <a:buChar char="•"/>
            </a:pPr>
            <a:r>
              <a:rPr lang="en-US" sz="2000" spc="100" dirty="0">
                <a:solidFill>
                  <a:srgbClr val="212529"/>
                </a:solidFill>
              </a:rPr>
              <a:t>Chainsaw blades and steel cutting tools were next</a:t>
            </a:r>
          </a:p>
          <a:p>
            <a:pPr marL="360000" indent="-360000" algn="just">
              <a:lnSpc>
                <a:spcPct val="126000"/>
              </a:lnSpc>
              <a:spcAft>
                <a:spcPts val="1200"/>
              </a:spcAft>
              <a:buSzPct val="100000"/>
              <a:buFont typeface="Arial" panose="020B0604020202020204" pitchFamily="34" charset="0"/>
              <a:buChar char="•"/>
            </a:pPr>
            <a:r>
              <a:rPr lang="en-US" sz="2000" spc="100" dirty="0">
                <a:solidFill>
                  <a:srgbClr val="212529"/>
                </a:solidFill>
              </a:rPr>
              <a:t>Several people began to emerge as driving forces in Cryogenics research in the early 1970’s leading to the development of true cryogenics</a:t>
            </a:r>
          </a:p>
          <a:p>
            <a:pPr marL="360000" indent="-360000" algn="just">
              <a:lnSpc>
                <a:spcPct val="126000"/>
              </a:lnSpc>
              <a:spcAft>
                <a:spcPts val="1200"/>
              </a:spcAft>
              <a:buSzPct val="100000"/>
              <a:buFont typeface="Arial" panose="020B0604020202020204" pitchFamily="34" charset="0"/>
              <a:buChar char="•"/>
            </a:pPr>
            <a:r>
              <a:rPr lang="en-US" sz="2000" spc="100" dirty="0">
                <a:solidFill>
                  <a:srgbClr val="212529"/>
                </a:solidFill>
              </a:rPr>
              <a:t>They created temperatures that were considerably colder than earth’s temperatures and gained control of the process</a:t>
            </a:r>
          </a:p>
        </p:txBody>
      </p:sp>
      <p:sp>
        <p:nvSpPr>
          <p:cNvPr id="31" name="Rectangle 30">
            <a:extLst>
              <a:ext uri="{FF2B5EF4-FFF2-40B4-BE49-F238E27FC236}">
                <a16:creationId xmlns:a16="http://schemas.microsoft.com/office/drawing/2014/main" id="{D7F16AA3-EE24-4221-87FF-DEF84C6EEB9C}"/>
              </a:ext>
            </a:extLst>
          </p:cNvPr>
          <p:cNvSpPr/>
          <p:nvPr/>
        </p:nvSpPr>
        <p:spPr>
          <a:xfrm>
            <a:off x="-952" y="6261829"/>
            <a:ext cx="12192952" cy="92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2" name="Picture 11">
            <a:extLst>
              <a:ext uri="{FF2B5EF4-FFF2-40B4-BE49-F238E27FC236}">
                <a16:creationId xmlns:a16="http://schemas.microsoft.com/office/drawing/2014/main" id="{10C605A1-C589-46C3-910F-F5918469BD3B}"/>
              </a:ext>
            </a:extLst>
          </p:cNvPr>
          <p:cNvPicPr>
            <a:picLocks noChangeAspect="1"/>
          </p:cNvPicPr>
          <p:nvPr/>
        </p:nvPicPr>
        <p:blipFill>
          <a:blip r:embed="rId2">
            <a:alphaModFix amt="50000"/>
          </a:blip>
          <a:srcRect/>
          <a:stretch/>
        </p:blipFill>
        <p:spPr>
          <a:xfrm>
            <a:off x="-790006" y="3629264"/>
            <a:ext cx="3692487" cy="3692487"/>
          </a:xfrm>
          <a:prstGeom prst="rect">
            <a:avLst/>
          </a:prstGeom>
        </p:spPr>
      </p:pic>
      <p:pic>
        <p:nvPicPr>
          <p:cNvPr id="9" name="Picture 8" descr="Logo&#10;&#10;Description automatically generated">
            <a:extLst>
              <a:ext uri="{FF2B5EF4-FFF2-40B4-BE49-F238E27FC236}">
                <a16:creationId xmlns:a16="http://schemas.microsoft.com/office/drawing/2014/main" id="{0CDB8A66-C0A7-4C18-AECA-749CE2129016}"/>
              </a:ext>
            </a:extLst>
          </p:cNvPr>
          <p:cNvPicPr>
            <a:picLocks noChangeAspect="1"/>
          </p:cNvPicPr>
          <p:nvPr/>
        </p:nvPicPr>
        <p:blipFill rotWithShape="1">
          <a:blip r:embed="rId3">
            <a:alphaModFix amt="25000"/>
          </a:blip>
          <a:srcRect l="4579" t="19643" r="4998" b="27915"/>
          <a:stretch/>
        </p:blipFill>
        <p:spPr>
          <a:xfrm>
            <a:off x="9137879" y="6090359"/>
            <a:ext cx="2593905" cy="859645"/>
          </a:xfrm>
          <a:prstGeom prst="rect">
            <a:avLst/>
          </a:prstGeom>
        </p:spPr>
      </p:pic>
      <p:sp>
        <p:nvSpPr>
          <p:cNvPr id="8" name="TextBox 7">
            <a:extLst>
              <a:ext uri="{FF2B5EF4-FFF2-40B4-BE49-F238E27FC236}">
                <a16:creationId xmlns:a16="http://schemas.microsoft.com/office/drawing/2014/main" id="{A1EC9865-F742-401D-A938-D3DBE8F74A01}"/>
              </a:ext>
            </a:extLst>
          </p:cNvPr>
          <p:cNvSpPr txBox="1"/>
          <p:nvPr/>
        </p:nvSpPr>
        <p:spPr>
          <a:xfrm>
            <a:off x="2476870" y="285938"/>
            <a:ext cx="9715130" cy="914401"/>
          </a:xfrm>
          <a:prstGeom prst="rect">
            <a:avLst/>
          </a:prstGeom>
        </p:spPr>
        <p:txBody>
          <a:bodyPr vert="horz" lIns="91440" tIns="45720" rIns="91440" bIns="45720" rtlCol="0" anchor="b">
            <a:noAutofit/>
          </a:bodyPr>
          <a:lstStyle/>
          <a:p>
            <a:pPr defTabSz="914400">
              <a:spcBef>
                <a:spcPct val="0"/>
              </a:spcBef>
            </a:pPr>
            <a:r>
              <a:rPr lang="en-US" sz="4400" spc="200" dirty="0">
                <a:solidFill>
                  <a:schemeClr val="tx2"/>
                </a:solidFill>
                <a:latin typeface="+mj-lt"/>
                <a:ea typeface="+mj-ea"/>
                <a:cs typeface="+mj-cs"/>
              </a:rPr>
              <a:t>CRYOGENICS HISTORY</a:t>
            </a:r>
          </a:p>
        </p:txBody>
      </p:sp>
    </p:spTree>
    <p:extLst>
      <p:ext uri="{BB962C8B-B14F-4D97-AF65-F5344CB8AC3E}">
        <p14:creationId xmlns:p14="http://schemas.microsoft.com/office/powerpoint/2010/main" val="4051523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BE4542A-C752-40BA-83D9-3D295C4130B2}"/>
              </a:ext>
            </a:extLst>
          </p:cNvPr>
          <p:cNvSpPr txBox="1"/>
          <p:nvPr/>
        </p:nvSpPr>
        <p:spPr>
          <a:xfrm>
            <a:off x="2476870" y="1656906"/>
            <a:ext cx="9369393" cy="3301866"/>
          </a:xfrm>
          <a:prstGeom prst="rect">
            <a:avLst/>
          </a:prstGeom>
          <a:noFill/>
          <a:ln>
            <a:noFill/>
          </a:ln>
        </p:spPr>
        <p:txBody>
          <a:bodyPr wrap="square" rtlCol="0">
            <a:spAutoFit/>
          </a:bodyPr>
          <a:lstStyle/>
          <a:p>
            <a:pPr marL="360000" indent="-360000" algn="just">
              <a:lnSpc>
                <a:spcPct val="126000"/>
              </a:lnSpc>
              <a:spcAft>
                <a:spcPts val="1200"/>
              </a:spcAft>
              <a:buSzPct val="100000"/>
              <a:buFont typeface="Arial" panose="020B0604020202020204" pitchFamily="34" charset="0"/>
              <a:buChar char="•"/>
            </a:pPr>
            <a:r>
              <a:rPr lang="en-US" sz="2000" dirty="0">
                <a:solidFill>
                  <a:srgbClr val="2B2C2C"/>
                </a:solidFill>
              </a:rPr>
              <a:t>I</a:t>
            </a:r>
            <a:r>
              <a:rPr lang="en-US" sz="2000" b="0" i="0" dirty="0">
                <a:solidFill>
                  <a:srgbClr val="2B2C2C"/>
                </a:solidFill>
                <a:effectLst/>
              </a:rPr>
              <a:t>n the late 1990’s, t</a:t>
            </a:r>
            <a:r>
              <a:rPr lang="en-US" sz="2000" dirty="0">
                <a:solidFill>
                  <a:srgbClr val="2B2C2C"/>
                </a:solidFill>
              </a:rPr>
              <a:t>he American Society for Metals (ASM)</a:t>
            </a:r>
            <a:r>
              <a:rPr lang="en-US" sz="2000" b="0" i="0" dirty="0">
                <a:solidFill>
                  <a:srgbClr val="2B2C2C"/>
                </a:solidFill>
                <a:effectLst/>
              </a:rPr>
              <a:t> International started a committee on Deep Cryogenic </a:t>
            </a:r>
            <a:r>
              <a:rPr lang="en-US" sz="2000" dirty="0">
                <a:solidFill>
                  <a:srgbClr val="2B2C2C"/>
                </a:solidFill>
              </a:rPr>
              <a:t>P</a:t>
            </a:r>
            <a:r>
              <a:rPr lang="en-US" sz="2000" b="0" i="0" dirty="0">
                <a:solidFill>
                  <a:srgbClr val="2B2C2C"/>
                </a:solidFill>
                <a:effectLst/>
              </a:rPr>
              <a:t>rocessing after members started to complain about outlandish claims being </a:t>
            </a:r>
            <a:r>
              <a:rPr lang="en-US" sz="2000" dirty="0">
                <a:solidFill>
                  <a:srgbClr val="2B2C2C"/>
                </a:solidFill>
              </a:rPr>
              <a:t>made such as, </a:t>
            </a:r>
            <a:r>
              <a:rPr lang="en-US" sz="2000" b="0" i="0" dirty="0">
                <a:solidFill>
                  <a:srgbClr val="2B2C2C"/>
                </a:solidFill>
                <a:effectLst/>
              </a:rPr>
              <a:t>“no one has ever blown up a cryogenically treated engine” and “cryogenic treatment increases the strength of steel by ten times”</a:t>
            </a:r>
          </a:p>
          <a:p>
            <a:pPr marL="360000" indent="-360000" algn="just">
              <a:lnSpc>
                <a:spcPct val="126000"/>
              </a:lnSpc>
              <a:spcAft>
                <a:spcPts val="1200"/>
              </a:spcAft>
              <a:buSzPct val="100000"/>
              <a:buFont typeface="Arial" panose="020B0604020202020204" pitchFamily="34" charset="0"/>
              <a:buChar char="•"/>
            </a:pPr>
            <a:r>
              <a:rPr lang="en-US" sz="2000" b="0" i="0" dirty="0">
                <a:solidFill>
                  <a:srgbClr val="2B2C2C"/>
                </a:solidFill>
                <a:effectLst/>
              </a:rPr>
              <a:t>The committee created a Cryogenics database of research and articles and promoted C</a:t>
            </a:r>
            <a:r>
              <a:rPr lang="en-US" sz="2000" dirty="0">
                <a:solidFill>
                  <a:srgbClr val="2B2C2C"/>
                </a:solidFill>
              </a:rPr>
              <a:t>ryogenic Processing sessions featured</a:t>
            </a:r>
            <a:r>
              <a:rPr lang="en-US" sz="2000" b="0" i="0" dirty="0">
                <a:solidFill>
                  <a:srgbClr val="2B2C2C"/>
                </a:solidFill>
                <a:effectLst/>
              </a:rPr>
              <a:t> at ASM </a:t>
            </a:r>
            <a:r>
              <a:rPr lang="en-US" sz="2000" dirty="0">
                <a:solidFill>
                  <a:srgbClr val="2B2C2C"/>
                </a:solidFill>
              </a:rPr>
              <a:t>conferences </a:t>
            </a:r>
            <a:endParaRPr lang="en-US" sz="2000" spc="100" dirty="0">
              <a:solidFill>
                <a:srgbClr val="212529"/>
              </a:solidFill>
            </a:endParaRPr>
          </a:p>
        </p:txBody>
      </p:sp>
      <p:sp>
        <p:nvSpPr>
          <p:cNvPr id="31" name="Rectangle 30">
            <a:extLst>
              <a:ext uri="{FF2B5EF4-FFF2-40B4-BE49-F238E27FC236}">
                <a16:creationId xmlns:a16="http://schemas.microsoft.com/office/drawing/2014/main" id="{D7F16AA3-EE24-4221-87FF-DEF84C6EEB9C}"/>
              </a:ext>
            </a:extLst>
          </p:cNvPr>
          <p:cNvSpPr/>
          <p:nvPr/>
        </p:nvSpPr>
        <p:spPr>
          <a:xfrm>
            <a:off x="-952" y="6261829"/>
            <a:ext cx="12192952" cy="92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2" name="Picture 11">
            <a:extLst>
              <a:ext uri="{FF2B5EF4-FFF2-40B4-BE49-F238E27FC236}">
                <a16:creationId xmlns:a16="http://schemas.microsoft.com/office/drawing/2014/main" id="{10C605A1-C589-46C3-910F-F5918469BD3B}"/>
              </a:ext>
            </a:extLst>
          </p:cNvPr>
          <p:cNvPicPr>
            <a:picLocks noChangeAspect="1"/>
          </p:cNvPicPr>
          <p:nvPr/>
        </p:nvPicPr>
        <p:blipFill>
          <a:blip r:embed="rId2">
            <a:alphaModFix amt="50000"/>
          </a:blip>
          <a:srcRect/>
          <a:stretch/>
        </p:blipFill>
        <p:spPr>
          <a:xfrm>
            <a:off x="-790006" y="3629264"/>
            <a:ext cx="3692487" cy="3692487"/>
          </a:xfrm>
          <a:prstGeom prst="rect">
            <a:avLst/>
          </a:prstGeom>
        </p:spPr>
      </p:pic>
      <p:pic>
        <p:nvPicPr>
          <p:cNvPr id="9" name="Picture 8" descr="Logo&#10;&#10;Description automatically generated">
            <a:extLst>
              <a:ext uri="{FF2B5EF4-FFF2-40B4-BE49-F238E27FC236}">
                <a16:creationId xmlns:a16="http://schemas.microsoft.com/office/drawing/2014/main" id="{0CDB8A66-C0A7-4C18-AECA-749CE2129016}"/>
              </a:ext>
            </a:extLst>
          </p:cNvPr>
          <p:cNvPicPr>
            <a:picLocks noChangeAspect="1"/>
          </p:cNvPicPr>
          <p:nvPr/>
        </p:nvPicPr>
        <p:blipFill rotWithShape="1">
          <a:blip r:embed="rId3">
            <a:alphaModFix amt="25000"/>
          </a:blip>
          <a:srcRect l="4579" t="19643" r="4998" b="27915"/>
          <a:stretch/>
        </p:blipFill>
        <p:spPr>
          <a:xfrm>
            <a:off x="9137879" y="6090359"/>
            <a:ext cx="2593905" cy="859645"/>
          </a:xfrm>
          <a:prstGeom prst="rect">
            <a:avLst/>
          </a:prstGeom>
        </p:spPr>
      </p:pic>
      <p:sp>
        <p:nvSpPr>
          <p:cNvPr id="8" name="TextBox 7">
            <a:extLst>
              <a:ext uri="{FF2B5EF4-FFF2-40B4-BE49-F238E27FC236}">
                <a16:creationId xmlns:a16="http://schemas.microsoft.com/office/drawing/2014/main" id="{A1EC9865-F742-401D-A938-D3DBE8F74A01}"/>
              </a:ext>
            </a:extLst>
          </p:cNvPr>
          <p:cNvSpPr txBox="1"/>
          <p:nvPr/>
        </p:nvSpPr>
        <p:spPr>
          <a:xfrm>
            <a:off x="2476870" y="285938"/>
            <a:ext cx="9715130" cy="914401"/>
          </a:xfrm>
          <a:prstGeom prst="rect">
            <a:avLst/>
          </a:prstGeom>
        </p:spPr>
        <p:txBody>
          <a:bodyPr vert="horz" lIns="91440" tIns="45720" rIns="91440" bIns="45720" rtlCol="0" anchor="b">
            <a:noAutofit/>
          </a:bodyPr>
          <a:lstStyle/>
          <a:p>
            <a:pPr defTabSz="914400">
              <a:spcBef>
                <a:spcPct val="0"/>
              </a:spcBef>
            </a:pPr>
            <a:r>
              <a:rPr lang="en-US" sz="4400" spc="200" dirty="0">
                <a:solidFill>
                  <a:schemeClr val="tx2"/>
                </a:solidFill>
                <a:latin typeface="+mj-lt"/>
                <a:ea typeface="+mj-ea"/>
                <a:cs typeface="+mj-cs"/>
              </a:rPr>
              <a:t>CRYOGENICS HISTORY</a:t>
            </a:r>
          </a:p>
        </p:txBody>
      </p:sp>
    </p:spTree>
    <p:extLst>
      <p:ext uri="{BB962C8B-B14F-4D97-AF65-F5344CB8AC3E}">
        <p14:creationId xmlns:p14="http://schemas.microsoft.com/office/powerpoint/2010/main" val="2003024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Retrospect">
  <a:themeElements>
    <a:clrScheme name="Custom 1">
      <a:dk1>
        <a:srgbClr val="000000"/>
      </a:dk1>
      <a:lt1>
        <a:srgbClr val="7F7F7F"/>
      </a:lt1>
      <a:dk2>
        <a:srgbClr val="004AAD"/>
      </a:dk2>
      <a:lt2>
        <a:srgbClr val="EAEAEA"/>
      </a:lt2>
      <a:accent1>
        <a:srgbClr val="FFFFFF"/>
      </a:accent1>
      <a:accent2>
        <a:srgbClr val="595959"/>
      </a:accent2>
      <a:accent3>
        <a:srgbClr val="DBDBDB"/>
      </a:accent3>
      <a:accent4>
        <a:srgbClr val="000000"/>
      </a:accent4>
      <a:accent5>
        <a:srgbClr val="DBDBDB"/>
      </a:accent5>
      <a:accent6>
        <a:srgbClr val="7F7F7F"/>
      </a:accent6>
      <a:hlink>
        <a:srgbClr val="0070C0"/>
      </a:hlink>
      <a:folHlink>
        <a:srgbClr val="800080"/>
      </a:folHlink>
    </a:clrScheme>
    <a:fontScheme name="Custom 2">
      <a:majorFont>
        <a:latin typeface="Chopsic"/>
        <a:ea typeface=""/>
        <a:cs typeface=""/>
      </a:majorFont>
      <a:minorFont>
        <a:latin typeface="Chromia"/>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3EEFF0-FB57-4CB4-8BFC-DF397689E2ED}">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93932EF5-314F-409E-8020-FEE5FA0795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A3F7EDC-E5B4-4BBC-9D2A-CBE6D46C37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25786</TotalTime>
  <Words>1768</Words>
  <Application>Microsoft Office PowerPoint</Application>
  <PresentationFormat>Widescreen</PresentationFormat>
  <Paragraphs>150</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Chopsic</vt:lpstr>
      <vt:lpstr>Wingdings</vt:lpstr>
      <vt:lpstr>Chromia</vt:lpstr>
      <vt:lpstr>Calibri</vt:lpstr>
      <vt:lpstr>Retrospect</vt:lpstr>
      <vt:lpstr>CRYOGENICS CRYOGENIC PROCESSING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CRYOGENICS CRYOGENIC PROCESSING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Lorem Ipsum</dc:title>
  <dc:creator>Jody Turpin</dc:creator>
  <cp:lastModifiedBy>Jody Turpin</cp:lastModifiedBy>
  <cp:revision>190</cp:revision>
  <dcterms:created xsi:type="dcterms:W3CDTF">2021-06-22T21:49:21Z</dcterms:created>
  <dcterms:modified xsi:type="dcterms:W3CDTF">2021-08-09T03:54:53Z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