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80" r:id="rId20"/>
    <p:sldId id="279" r:id="rId21"/>
    <p:sldId id="28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192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E3BCD4-353C-465E-9C5E-3056F57644D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A"/>
        </a:p>
      </dgm:t>
    </dgm:pt>
    <dgm:pt modelId="{1F7EC630-368A-4C96-9904-7037A13C8C71}">
      <dgm:prSet custT="1"/>
      <dgm:spPr>
        <a:ln>
          <a:noFill/>
        </a:ln>
      </dgm:spPr>
      <dgm:t>
        <a:bodyPr>
          <a:scene3d>
            <a:camera prst="orthographicFront"/>
            <a:lightRig rig="soft" dir="t">
              <a:rot lat="0" lon="0" rev="15600000"/>
            </a:lightRig>
          </a:scene3d>
          <a:sp3d extrusionH="57150" prstMaterial="softEdge">
            <a:bevelT w="25400" h="38100"/>
          </a:sp3d>
        </a:bodyPr>
        <a:lstStyle/>
        <a:p>
          <a:pPr algn="ctr"/>
          <a:r>
            <a:rPr lang="en-US" sz="2800" b="1" cap="none" spc="100" baseline="0" dirty="0" smtClean="0">
              <a:ln/>
              <a:solidFill>
                <a:srgbClr val="000000"/>
              </a:solidFill>
              <a:effectLst/>
            </a:rPr>
            <a:t> </a:t>
          </a:r>
          <a:r>
            <a:rPr lang="en-US" sz="2800" b="1" cap="none" spc="100" baseline="0" dirty="0">
              <a:ln/>
              <a:solidFill>
                <a:srgbClr val="000000"/>
              </a:solidFill>
              <a:effectLst/>
            </a:rPr>
            <a:t>Deep Cryogenic </a:t>
          </a:r>
          <a:r>
            <a:rPr lang="en-US" sz="2800" b="1" cap="none" spc="100" baseline="0" dirty="0" smtClean="0">
              <a:ln/>
              <a:solidFill>
                <a:srgbClr val="000000"/>
              </a:solidFill>
              <a:effectLst/>
            </a:rPr>
            <a:t>Treatment or “DCT” and Corrosion Resistance </a:t>
          </a:r>
          <a:endParaRPr lang="en-CA" sz="2800" b="1" cap="none" spc="100" baseline="0" dirty="0">
            <a:ln/>
            <a:solidFill>
              <a:srgbClr val="000000"/>
            </a:solidFill>
            <a:effectLst/>
          </a:endParaRPr>
        </a:p>
      </dgm:t>
    </dgm:pt>
    <dgm:pt modelId="{0612BE9B-7035-4A93-96A4-1411B8D02C50}" type="sibTrans" cxnId="{E0440572-53FF-44C3-8FDC-4234D718B080}">
      <dgm:prSet/>
      <dgm:spPr/>
      <dgm:t>
        <a:bodyPr>
          <a:scene3d>
            <a:camera prst="orthographicFront"/>
            <a:lightRig rig="soft" dir="t">
              <a:rot lat="0" lon="0" rev="15600000"/>
            </a:lightRig>
          </a:scene3d>
          <a:sp3d extrusionH="57150" prstMaterial="softEdge">
            <a:bevelT w="25400" h="38100"/>
          </a:sp3d>
        </a:bodyPr>
        <a:lstStyle/>
        <a:p>
          <a:endParaRPr lang="en-CA" sz="2000" b="1" cap="none" spc="100" baseline="0">
            <a:ln/>
            <a:solidFill>
              <a:schemeClr val="accent4"/>
            </a:solidFill>
            <a:effectLst/>
          </a:endParaRPr>
        </a:p>
      </dgm:t>
    </dgm:pt>
    <dgm:pt modelId="{311BC475-9ACA-4FC3-B135-49C1EA367EFF}" type="parTrans" cxnId="{E0440572-53FF-44C3-8FDC-4234D718B080}">
      <dgm:prSet/>
      <dgm:spPr/>
      <dgm:t>
        <a:bodyPr>
          <a:scene3d>
            <a:camera prst="orthographicFront"/>
            <a:lightRig rig="soft" dir="t">
              <a:rot lat="0" lon="0" rev="15600000"/>
            </a:lightRig>
          </a:scene3d>
          <a:sp3d extrusionH="57150" prstMaterial="softEdge">
            <a:bevelT w="25400" h="38100"/>
          </a:sp3d>
        </a:bodyPr>
        <a:lstStyle/>
        <a:p>
          <a:endParaRPr lang="en-CA" sz="2000" b="1" cap="none" spc="100" baseline="0">
            <a:ln/>
            <a:solidFill>
              <a:schemeClr val="accent4"/>
            </a:solidFill>
            <a:effectLst/>
          </a:endParaRPr>
        </a:p>
      </dgm:t>
    </dgm:pt>
    <dgm:pt modelId="{037A437C-5BA1-44A9-B425-961DAC306581}" type="pres">
      <dgm:prSet presAssocID="{D2E3BCD4-353C-465E-9C5E-3056F57644DC}" presName="linear" presStyleCnt="0">
        <dgm:presLayoutVars>
          <dgm:dir/>
          <dgm:animLvl val="lvl"/>
          <dgm:resizeHandles val="exact"/>
        </dgm:presLayoutVars>
      </dgm:prSet>
      <dgm:spPr/>
      <dgm:t>
        <a:bodyPr/>
        <a:lstStyle/>
        <a:p>
          <a:endParaRPr lang="en-US"/>
        </a:p>
      </dgm:t>
    </dgm:pt>
    <dgm:pt modelId="{B75DB5F2-638A-4980-B6E2-B25EBB3FFD43}" type="pres">
      <dgm:prSet presAssocID="{1F7EC630-368A-4C96-9904-7037A13C8C71}" presName="parentLin" presStyleCnt="0"/>
      <dgm:spPr/>
    </dgm:pt>
    <dgm:pt modelId="{FA4AFE55-1987-4561-97DB-EF6D6C823AE5}" type="pres">
      <dgm:prSet presAssocID="{1F7EC630-368A-4C96-9904-7037A13C8C71}" presName="parentLeftMargin" presStyleLbl="node1" presStyleIdx="0" presStyleCnt="1"/>
      <dgm:spPr/>
      <dgm:t>
        <a:bodyPr/>
        <a:lstStyle/>
        <a:p>
          <a:endParaRPr lang="en-US"/>
        </a:p>
      </dgm:t>
    </dgm:pt>
    <dgm:pt modelId="{8B91855B-443B-4717-9121-CEADCE810B77}" type="pres">
      <dgm:prSet presAssocID="{1F7EC630-368A-4C96-9904-7037A13C8C71}" presName="parentText" presStyleLbl="node1" presStyleIdx="0" presStyleCnt="1" custScaleX="120739" custScaleY="121000">
        <dgm:presLayoutVars>
          <dgm:chMax val="0"/>
          <dgm:bulletEnabled val="1"/>
        </dgm:presLayoutVars>
      </dgm:prSet>
      <dgm:spPr>
        <a:prstGeom prst="snip2DiagRect">
          <a:avLst/>
        </a:prstGeom>
      </dgm:spPr>
      <dgm:t>
        <a:bodyPr/>
        <a:lstStyle/>
        <a:p>
          <a:endParaRPr lang="en-US"/>
        </a:p>
      </dgm:t>
    </dgm:pt>
    <dgm:pt modelId="{1ABE1237-7D8C-4FE1-B7C4-72E7306998AE}" type="pres">
      <dgm:prSet presAssocID="{1F7EC630-368A-4C96-9904-7037A13C8C71}" presName="negativeSpace" presStyleCnt="0"/>
      <dgm:spPr/>
    </dgm:pt>
    <dgm:pt modelId="{6499F76F-9050-4616-A862-F718CA6939D5}" type="pres">
      <dgm:prSet presAssocID="{1F7EC630-368A-4C96-9904-7037A13C8C71}" presName="childText" presStyleLbl="conFgAcc1" presStyleIdx="0" presStyleCnt="1" custScaleX="97215" custScaleY="133100" custLinFactNeighborX="6397">
        <dgm:presLayoutVars>
          <dgm:bulletEnabled val="1"/>
        </dgm:presLayoutVars>
      </dgm:prSet>
      <dgm:spPr>
        <a:prstGeom prst="snip2DiagRect">
          <a:avLst/>
        </a:prstGeom>
        <a:solidFill>
          <a:schemeClr val="tx1"/>
        </a:solidFill>
        <a:ln>
          <a:noFill/>
        </a:ln>
      </dgm:spPr>
    </dgm:pt>
  </dgm:ptLst>
  <dgm:cxnLst>
    <dgm:cxn modelId="{6001703B-2B4B-794B-B54F-51608F0B95BF}" type="presOf" srcId="{D2E3BCD4-353C-465E-9C5E-3056F57644DC}" destId="{037A437C-5BA1-44A9-B425-961DAC306581}" srcOrd="0" destOrd="0" presId="urn:microsoft.com/office/officeart/2005/8/layout/list1"/>
    <dgm:cxn modelId="{E0440572-53FF-44C3-8FDC-4234D718B080}" srcId="{D2E3BCD4-353C-465E-9C5E-3056F57644DC}" destId="{1F7EC630-368A-4C96-9904-7037A13C8C71}" srcOrd="0" destOrd="0" parTransId="{311BC475-9ACA-4FC3-B135-49C1EA367EFF}" sibTransId="{0612BE9B-7035-4A93-96A4-1411B8D02C50}"/>
    <dgm:cxn modelId="{79B5C4B4-610A-FD4D-A110-A842067B7931}" type="presOf" srcId="{1F7EC630-368A-4C96-9904-7037A13C8C71}" destId="{FA4AFE55-1987-4561-97DB-EF6D6C823AE5}" srcOrd="0" destOrd="0" presId="urn:microsoft.com/office/officeart/2005/8/layout/list1"/>
    <dgm:cxn modelId="{A63BDA82-7A5F-7141-B098-49B7D033A8EE}" type="presOf" srcId="{1F7EC630-368A-4C96-9904-7037A13C8C71}" destId="{8B91855B-443B-4717-9121-CEADCE810B77}" srcOrd="1" destOrd="0" presId="urn:microsoft.com/office/officeart/2005/8/layout/list1"/>
    <dgm:cxn modelId="{A16944A8-D1F6-0D4E-9D95-A1B4BE347570}" type="presParOf" srcId="{037A437C-5BA1-44A9-B425-961DAC306581}" destId="{B75DB5F2-638A-4980-B6E2-B25EBB3FFD43}" srcOrd="0" destOrd="0" presId="urn:microsoft.com/office/officeart/2005/8/layout/list1"/>
    <dgm:cxn modelId="{5C9CB010-4321-9240-8137-C69CEDE71323}" type="presParOf" srcId="{B75DB5F2-638A-4980-B6E2-B25EBB3FFD43}" destId="{FA4AFE55-1987-4561-97DB-EF6D6C823AE5}" srcOrd="0" destOrd="0" presId="urn:microsoft.com/office/officeart/2005/8/layout/list1"/>
    <dgm:cxn modelId="{D2A4876F-2B0B-6145-8906-9E539BA14595}" type="presParOf" srcId="{B75DB5F2-638A-4980-B6E2-B25EBB3FFD43}" destId="{8B91855B-443B-4717-9121-CEADCE810B77}" srcOrd="1" destOrd="0" presId="urn:microsoft.com/office/officeart/2005/8/layout/list1"/>
    <dgm:cxn modelId="{EF4B5C3C-D30F-4A4A-A131-084B456A18AB}" type="presParOf" srcId="{037A437C-5BA1-44A9-B425-961DAC306581}" destId="{1ABE1237-7D8C-4FE1-B7C4-72E7306998AE}" srcOrd="1" destOrd="0" presId="urn:microsoft.com/office/officeart/2005/8/layout/list1"/>
    <dgm:cxn modelId="{904E35B8-E242-BB46-8F05-43149D36B05A}" type="presParOf" srcId="{037A437C-5BA1-44A9-B425-961DAC306581}" destId="{6499F76F-9050-4616-A862-F718CA6939D5}" srcOrd="2" destOrd="0" presId="urn:microsoft.com/office/officeart/2005/8/layout/list1"/>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99F76F-9050-4616-A862-F718CA6939D5}">
      <dsp:nvSpPr>
        <dsp:cNvPr id="0" name=""/>
        <dsp:cNvSpPr/>
      </dsp:nvSpPr>
      <dsp:spPr>
        <a:xfrm>
          <a:off x="199795" y="1500679"/>
          <a:ext cx="6974184" cy="2180178"/>
        </a:xfrm>
        <a:prstGeom prst="snip2DiagRect">
          <a:avLst/>
        </a:prstGeom>
        <a:solidFill>
          <a:schemeClr val="tx1"/>
        </a:solidFill>
        <a:ln w="25400" cap="flat" cmpd="sng" algn="ctr">
          <a:noFill/>
          <a:prstDash val="solid"/>
        </a:ln>
        <a:effectLst/>
      </dsp:spPr>
      <dsp:style>
        <a:lnRef idx="2">
          <a:scrgbClr r="0" g="0" b="0"/>
        </a:lnRef>
        <a:fillRef idx="1">
          <a:scrgbClr r="0" g="0" b="0"/>
        </a:fillRef>
        <a:effectRef idx="0">
          <a:scrgbClr r="0" g="0" b="0"/>
        </a:effectRef>
        <a:fontRef idx="minor"/>
      </dsp:style>
    </dsp:sp>
    <dsp:sp modelId="{8B91855B-443B-4717-9121-CEADCE810B77}">
      <dsp:nvSpPr>
        <dsp:cNvPr id="0" name=""/>
        <dsp:cNvSpPr/>
      </dsp:nvSpPr>
      <dsp:spPr>
        <a:xfrm>
          <a:off x="358699" y="138330"/>
          <a:ext cx="6063254" cy="2321748"/>
        </a:xfrm>
        <a:prstGeom prst="snip2Diag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812" tIns="0" rIns="189812" bIns="0" numCol="1" spcCol="1270" anchor="ctr" anchorCtr="0">
          <a:noAutofit/>
          <a:scene3d>
            <a:camera prst="orthographicFront"/>
            <a:lightRig rig="soft" dir="t">
              <a:rot lat="0" lon="0" rev="15600000"/>
            </a:lightRig>
          </a:scene3d>
          <a:sp3d extrusionH="57150" prstMaterial="softEdge">
            <a:bevelT w="25400" h="38100"/>
          </a:sp3d>
        </a:bodyPr>
        <a:lstStyle/>
        <a:p>
          <a:pPr lvl="0" algn="ctr" defTabSz="1244600">
            <a:lnSpc>
              <a:spcPct val="90000"/>
            </a:lnSpc>
            <a:spcBef>
              <a:spcPct val="0"/>
            </a:spcBef>
            <a:spcAft>
              <a:spcPct val="35000"/>
            </a:spcAft>
          </a:pPr>
          <a:r>
            <a:rPr lang="en-US" sz="2800" b="1" kern="1200" cap="none" spc="100" baseline="0" dirty="0" smtClean="0">
              <a:ln/>
              <a:solidFill>
                <a:srgbClr val="000000"/>
              </a:solidFill>
              <a:effectLst/>
            </a:rPr>
            <a:t> </a:t>
          </a:r>
          <a:r>
            <a:rPr lang="en-US" sz="2800" b="1" kern="1200" cap="none" spc="100" baseline="0" dirty="0">
              <a:ln/>
              <a:solidFill>
                <a:srgbClr val="000000"/>
              </a:solidFill>
              <a:effectLst/>
            </a:rPr>
            <a:t>Deep Cryogenic </a:t>
          </a:r>
          <a:r>
            <a:rPr lang="en-US" sz="2800" b="1" kern="1200" cap="none" spc="100" baseline="0" dirty="0" smtClean="0">
              <a:ln/>
              <a:solidFill>
                <a:srgbClr val="000000"/>
              </a:solidFill>
              <a:effectLst/>
            </a:rPr>
            <a:t>Treatment or “DCT” and Corrosion Resistance </a:t>
          </a:r>
          <a:endParaRPr lang="en-CA" sz="2800" b="1" kern="1200" cap="none" spc="100" baseline="0" dirty="0">
            <a:ln/>
            <a:solidFill>
              <a:srgbClr val="000000"/>
            </a:solidFill>
            <a:effectLst/>
          </a:endParaRPr>
        </a:p>
      </dsp:txBody>
      <dsp:txXfrm>
        <a:off x="552182" y="331813"/>
        <a:ext cx="5676288" cy="19347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Tree>
    <p:extLst>
      <p:ext uri="{BB962C8B-B14F-4D97-AF65-F5344CB8AC3E}">
        <p14:creationId xmlns:p14="http://schemas.microsoft.com/office/powerpoint/2010/main" val="2831566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073176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258116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10988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498634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5E1B44A-E471-45DA-A7FD-AFB4A99AA00C}" type="slidenum">
              <a:rPr lang="en-CA" smtClean="0"/>
              <a:t>‹#›</a:t>
            </a:fld>
            <a:endParaRPr lang="en-CA" dirty="0"/>
          </a:p>
        </p:txBody>
      </p:sp>
    </p:spTree>
    <p:extLst>
      <p:ext uri="{BB962C8B-B14F-4D97-AF65-F5344CB8AC3E}">
        <p14:creationId xmlns:p14="http://schemas.microsoft.com/office/powerpoint/2010/main" val="2342645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52796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4238637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879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09002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573339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6000">
              <a:schemeClr val="bg1">
                <a:lumMod val="85000"/>
              </a:schemeClr>
            </a:gs>
            <a:gs pos="100000">
              <a:schemeClr val="bg1">
                <a:shade val="30000"/>
                <a:satMod val="200000"/>
              </a:schemeClr>
            </a:gs>
          </a:gsLst>
          <a:lin ang="2700000" scaled="1"/>
          <a:tileRect/>
        </a:gradFill>
        <a:effectLst/>
      </p:bgPr>
    </p:bg>
    <p:spTree>
      <p:nvGrpSpPr>
        <p:cNvPr id="1" name=""/>
        <p:cNvGrpSpPr/>
        <p:nvPr/>
      </p:nvGrpSpPr>
      <p:grpSpPr>
        <a:xfrm>
          <a:off x="0" y="0"/>
          <a:ext cx="0" cy="0"/>
          <a:chOff x="0" y="0"/>
          <a:chExt cx="0" cy="0"/>
        </a:xfrm>
      </p:grpSpPr>
      <p:sp>
        <p:nvSpPr>
          <p:cNvPr id="15" name="Rectangle 14"/>
          <p:cNvSpPr/>
          <p:nvPr userDrawn="1"/>
        </p:nvSpPr>
        <p:spPr>
          <a:xfrm>
            <a:off x="0" y="6118671"/>
            <a:ext cx="9144000" cy="739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7" name="Picture 8" descr="C:\Users\tsaprailis\Desktop\NACE NA W 2008\Logos\NACE Logo #2.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4224" y="6118671"/>
            <a:ext cx="3195162" cy="694705"/>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txBox="1">
            <a:spLocks/>
          </p:cNvSpPr>
          <p:nvPr userDrawn="1"/>
        </p:nvSpPr>
        <p:spPr>
          <a:xfrm>
            <a:off x="6588224" y="6326187"/>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5E1B44A-E471-45DA-A7FD-AFB4A99AA00C}" type="slidenum">
              <a:rPr lang="en-CA" smtClean="0"/>
              <a:pPr algn="r"/>
              <a:t>‹#›</a:t>
            </a:fld>
            <a:endParaRPr lang="en-CA" dirty="0"/>
          </a:p>
        </p:txBody>
      </p:sp>
      <p:sp>
        <p:nvSpPr>
          <p:cNvPr id="13" name="Footer Placeholder 4"/>
          <p:cNvSpPr txBox="1">
            <a:spLocks/>
          </p:cNvSpPr>
          <p:nvPr userDrawn="1"/>
        </p:nvSpPr>
        <p:spPr>
          <a:xfrm>
            <a:off x="3276600" y="6338603"/>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ysClr val="windowText" lastClr="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400" b="1" dirty="0"/>
              <a:t>Edmonton, Alberta, Canada </a:t>
            </a:r>
          </a:p>
          <a:p>
            <a:r>
              <a:rPr lang="en-CA" sz="1400" b="1" dirty="0"/>
              <a:t>April 12</a:t>
            </a:r>
            <a:r>
              <a:rPr lang="en-CA" sz="1400" b="1" baseline="30000" dirty="0"/>
              <a:t>th</a:t>
            </a:r>
            <a:r>
              <a:rPr lang="en-CA" sz="1400" b="1" dirty="0"/>
              <a:t>-14</a:t>
            </a:r>
            <a:r>
              <a:rPr lang="en-CA" sz="1400" b="1" baseline="30000" dirty="0"/>
              <a:t>th</a:t>
            </a:r>
            <a:r>
              <a:rPr lang="en-CA" sz="1400" b="1" dirty="0"/>
              <a:t>, 2022</a:t>
            </a:r>
            <a:endParaRPr lang="en-CA" sz="1400" dirty="0"/>
          </a:p>
        </p:txBody>
      </p:sp>
    </p:spTree>
    <p:extLst>
      <p:ext uri="{BB962C8B-B14F-4D97-AF65-F5344CB8AC3E}">
        <p14:creationId xmlns:p14="http://schemas.microsoft.com/office/powerpoint/2010/main" val="286521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9.jpg"/><Relationship Id="rId6" Type="http://schemas.openxmlformats.org/officeDocument/2006/relationships/image" Target="../media/image10.jp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gif"/><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microsoft.com/office/2007/relationships/hdphoto" Target="../media/hdphoto2.wdp"/><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pic>
        <p:nvPicPr>
          <p:cNvPr id="21" name="Picture 20" descr="A picture containing gear, metalware&#10;&#10;Description automatically generated">
            <a:extLst>
              <a:ext uri="{FF2B5EF4-FFF2-40B4-BE49-F238E27FC236}">
                <a16:creationId xmlns:a16="http://schemas.microsoft.com/office/drawing/2014/main" xmlns="" id="{6B19ED24-1E1B-4DC9-96DB-40F27B19C1DD}"/>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brightnessContrast bright="-75000"/>
                    </a14:imgEffect>
                  </a14:imgLayer>
                </a14:imgProps>
              </a:ext>
            </a:extLst>
          </a:blip>
          <a:srcRect b="8909"/>
          <a:stretch/>
        </p:blipFill>
        <p:spPr>
          <a:xfrm>
            <a:off x="0" y="0"/>
            <a:ext cx="9144000" cy="6330463"/>
          </a:xfrm>
          <a:prstGeom prst="rect">
            <a:avLst/>
          </a:prstGeom>
        </p:spPr>
      </p:pic>
      <p:pic>
        <p:nvPicPr>
          <p:cNvPr id="8" name="Picture 7" descr="Logo&#10;&#10;Description automatically generated">
            <a:extLst>
              <a:ext uri="{FF2B5EF4-FFF2-40B4-BE49-F238E27FC236}">
                <a16:creationId xmlns:a16="http://schemas.microsoft.com/office/drawing/2014/main" xmlns="" id="{67B371E0-B57B-4867-91DF-ABE9E48CE7AB}"/>
              </a:ext>
            </a:extLst>
          </p:cNvPr>
          <p:cNvPicPr>
            <a:picLocks noChangeAspect="1"/>
          </p:cNvPicPr>
          <p:nvPr/>
        </p:nvPicPr>
        <p:blipFill rotWithShape="1">
          <a:blip r:embed="rId4"/>
          <a:srcRect l="7320" t="23448" r="7361" b="30955"/>
          <a:stretch/>
        </p:blipFill>
        <p:spPr>
          <a:xfrm>
            <a:off x="161393" y="-158746"/>
            <a:ext cx="4092913" cy="1666532"/>
          </a:xfrm>
          <a:prstGeom prst="rect">
            <a:avLst/>
          </a:prstGeom>
        </p:spPr>
      </p:pic>
      <p:sp>
        <p:nvSpPr>
          <p:cNvPr id="2" name="Title 1">
            <a:extLst>
              <a:ext uri="{FF2B5EF4-FFF2-40B4-BE49-F238E27FC236}">
                <a16:creationId xmlns:a16="http://schemas.microsoft.com/office/drawing/2014/main" xmlns="" id="{9AB2EA78-AEB3-469B-9025-3B17201A457B}"/>
              </a:ext>
            </a:extLst>
          </p:cNvPr>
          <p:cNvSpPr>
            <a:spLocks noGrp="1"/>
          </p:cNvSpPr>
          <p:nvPr>
            <p:ph type="ctrTitle" idx="4294967295"/>
          </p:nvPr>
        </p:nvSpPr>
        <p:spPr>
          <a:xfrm>
            <a:off x="0" y="1124744"/>
            <a:ext cx="9144000" cy="4859053"/>
          </a:xfrm>
        </p:spPr>
        <p:txBody>
          <a:bodyPr>
            <a:noAutofit/>
          </a:bodyPr>
          <a:lstStyle/>
          <a:p>
            <a:pPr algn="ctr">
              <a:lnSpc>
                <a:spcPct val="100000"/>
              </a:lnSpc>
              <a:spcBef>
                <a:spcPts val="0"/>
              </a:spcBef>
            </a:pPr>
            <a:r>
              <a:rPr lang="en-US" sz="9900" b="1" spc="1000" dirty="0" smtClean="0">
                <a:solidFill>
                  <a:schemeClr val="accent1"/>
                </a:solidFill>
              </a:rPr>
              <a:t>INDUSTRIAL</a:t>
            </a:r>
            <a:r>
              <a:rPr lang="en-US" sz="9900" b="1" spc="1000" dirty="0">
                <a:solidFill>
                  <a:schemeClr val="accent1"/>
                </a:solidFill>
              </a:rPr>
              <a:t/>
            </a:r>
            <a:br>
              <a:rPr lang="en-US" sz="9900" b="1" spc="1000" dirty="0">
                <a:solidFill>
                  <a:schemeClr val="accent1"/>
                </a:solidFill>
              </a:rPr>
            </a:br>
            <a:r>
              <a:rPr lang="en-US" sz="6600" spc="1000" dirty="0">
                <a:solidFill>
                  <a:schemeClr val="accent1"/>
                </a:solidFill>
                <a:latin typeface="+mn-lt"/>
              </a:rPr>
              <a:t>CRYOGENIC PROCESSING</a:t>
            </a:r>
          </a:p>
        </p:txBody>
      </p:sp>
      <p:sp>
        <p:nvSpPr>
          <p:cNvPr id="23" name="Rectangle 22">
            <a:extLst>
              <a:ext uri="{FF2B5EF4-FFF2-40B4-BE49-F238E27FC236}">
                <a16:creationId xmlns:a16="http://schemas.microsoft.com/office/drawing/2014/main" xmlns="" id="{9D859719-FD3C-41CF-BE07-A75C3CA01EB7}"/>
              </a:ext>
            </a:extLst>
          </p:cNvPr>
          <p:cNvSpPr/>
          <p:nvPr/>
        </p:nvSpPr>
        <p:spPr>
          <a:xfrm>
            <a:off x="78665" y="6765638"/>
            <a:ext cx="9144714" cy="923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931439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xmlns="" id="{D7F16AA3-EE24-4221-87FF-DEF84C6EEB9C}"/>
              </a:ext>
            </a:extLst>
          </p:cNvPr>
          <p:cNvSpPr/>
          <p:nvPr/>
        </p:nvSpPr>
        <p:spPr>
          <a:xfrm>
            <a:off x="-714" y="6261830"/>
            <a:ext cx="9144714" cy="923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TextBox 18">
            <a:extLst>
              <a:ext uri="{FF2B5EF4-FFF2-40B4-BE49-F238E27FC236}">
                <a16:creationId xmlns:a16="http://schemas.microsoft.com/office/drawing/2014/main" xmlns="" id="{F0DB9E28-7C8F-414D-85D7-24E75CE16014}"/>
              </a:ext>
            </a:extLst>
          </p:cNvPr>
          <p:cNvSpPr txBox="1"/>
          <p:nvPr/>
        </p:nvSpPr>
        <p:spPr>
          <a:xfrm>
            <a:off x="1857653" y="1656906"/>
            <a:ext cx="7006948" cy="466794"/>
          </a:xfrm>
          <a:prstGeom prst="rect">
            <a:avLst/>
          </a:prstGeom>
          <a:noFill/>
          <a:ln>
            <a:noFill/>
          </a:ln>
        </p:spPr>
        <p:txBody>
          <a:bodyPr wrap="square" rtlCol="0">
            <a:spAutoFit/>
          </a:bodyPr>
          <a:lstStyle/>
          <a:p>
            <a:pPr algn="just">
              <a:lnSpc>
                <a:spcPct val="126000"/>
              </a:lnSpc>
              <a:spcAft>
                <a:spcPts val="1200"/>
              </a:spcAft>
              <a:buSzPct val="100000"/>
            </a:pPr>
            <a:r>
              <a:rPr lang="en-CA" sz="2000" dirty="0">
                <a:solidFill>
                  <a:srgbClr val="2B2C2C"/>
                </a:solidFill>
              </a:rPr>
              <a:t>(a) Untreated eta phase            (b) Cryogenically treated eta phase</a:t>
            </a:r>
            <a:endParaRPr lang="en-CA" sz="2000" spc="100" dirty="0"/>
          </a:p>
        </p:txBody>
      </p:sp>
      <p:pic>
        <p:nvPicPr>
          <p:cNvPr id="8" name="Picture 7" descr="Logo&#10;&#10;Description automatically generated">
            <a:extLst>
              <a:ext uri="{FF2B5EF4-FFF2-40B4-BE49-F238E27FC236}">
                <a16:creationId xmlns:a16="http://schemas.microsoft.com/office/drawing/2014/main" xmlns="" id="{C51989AE-AAC0-4F6A-8800-68FBE84F6124}"/>
              </a:ext>
            </a:extLst>
          </p:cNvPr>
          <p:cNvPicPr>
            <a:picLocks noChangeAspect="1"/>
          </p:cNvPicPr>
          <p:nvPr/>
        </p:nvPicPr>
        <p:blipFill rotWithShape="1">
          <a:blip r:embed="rId2">
            <a:alphaModFix amt="25000"/>
          </a:blip>
          <a:srcRect l="4579" t="19643" r="4998" b="27915"/>
          <a:stretch/>
        </p:blipFill>
        <p:spPr>
          <a:xfrm>
            <a:off x="6853410" y="6090360"/>
            <a:ext cx="1945429" cy="859645"/>
          </a:xfrm>
          <a:prstGeom prst="rect">
            <a:avLst/>
          </a:prstGeom>
        </p:spPr>
      </p:pic>
      <p:sp>
        <p:nvSpPr>
          <p:cNvPr id="9" name="TextBox 8">
            <a:extLst>
              <a:ext uri="{FF2B5EF4-FFF2-40B4-BE49-F238E27FC236}">
                <a16:creationId xmlns:a16="http://schemas.microsoft.com/office/drawing/2014/main" xmlns="" id="{44099260-FAB8-4B7B-89EB-848265D47A56}"/>
              </a:ext>
            </a:extLst>
          </p:cNvPr>
          <p:cNvSpPr txBox="1"/>
          <p:nvPr/>
        </p:nvSpPr>
        <p:spPr>
          <a:xfrm>
            <a:off x="1857652" y="285939"/>
            <a:ext cx="7286348" cy="914401"/>
          </a:xfrm>
          <a:prstGeom prst="rect">
            <a:avLst/>
          </a:prstGeom>
        </p:spPr>
        <p:txBody>
          <a:bodyPr vert="horz" lIns="91440" tIns="45720" rIns="91440" bIns="45720" rtlCol="0" anchor="b">
            <a:noAutofit/>
          </a:bodyPr>
          <a:lstStyle/>
          <a:p>
            <a:pPr defTabSz="914400">
              <a:spcBef>
                <a:spcPct val="0"/>
              </a:spcBef>
            </a:pPr>
            <a:r>
              <a:rPr lang="en-US" sz="4400" spc="200" dirty="0">
                <a:solidFill>
                  <a:schemeClr val="tx2"/>
                </a:solidFill>
                <a:latin typeface="+mj-lt"/>
                <a:ea typeface="+mj-ea"/>
                <a:cs typeface="+mj-cs"/>
              </a:rPr>
              <a:t>Tungsten Carbide</a:t>
            </a:r>
          </a:p>
        </p:txBody>
      </p:sp>
      <p:sp>
        <p:nvSpPr>
          <p:cNvPr id="10" name="TextBox 9">
            <a:extLst>
              <a:ext uri="{FF2B5EF4-FFF2-40B4-BE49-F238E27FC236}">
                <a16:creationId xmlns:a16="http://schemas.microsoft.com/office/drawing/2014/main" xmlns="" id="{B943B945-1A09-4A4D-8482-39F39CB40EDF}"/>
              </a:ext>
            </a:extLst>
          </p:cNvPr>
          <p:cNvSpPr txBox="1"/>
          <p:nvPr/>
        </p:nvSpPr>
        <p:spPr>
          <a:xfrm>
            <a:off x="1857653" y="3995042"/>
            <a:ext cx="7006948" cy="854593"/>
          </a:xfrm>
          <a:prstGeom prst="rect">
            <a:avLst/>
          </a:prstGeom>
          <a:noFill/>
          <a:ln>
            <a:noFill/>
          </a:ln>
        </p:spPr>
        <p:txBody>
          <a:bodyPr wrap="square" rtlCol="0">
            <a:spAutoFit/>
          </a:bodyPr>
          <a:lstStyle/>
          <a:p>
            <a:pPr algn="just">
              <a:lnSpc>
                <a:spcPct val="126000"/>
              </a:lnSpc>
              <a:spcAft>
                <a:spcPts val="1200"/>
              </a:spcAft>
              <a:buSzPct val="100000"/>
            </a:pPr>
            <a:r>
              <a:rPr lang="en-CA" sz="2000" dirty="0">
                <a:solidFill>
                  <a:srgbClr val="2B2C2C"/>
                </a:solidFill>
              </a:rPr>
              <a:t>(c) Untreated gamma phase        (d) Cryogenically treated gamma phase</a:t>
            </a:r>
            <a:endParaRPr lang="en-CA" sz="2000" spc="100" dirty="0"/>
          </a:p>
        </p:txBody>
      </p:sp>
      <p:pic>
        <p:nvPicPr>
          <p:cNvPr id="11" name="Content Placeholder 23">
            <a:extLst>
              <a:ext uri="{FF2B5EF4-FFF2-40B4-BE49-F238E27FC236}">
                <a16:creationId xmlns:a16="http://schemas.microsoft.com/office/drawing/2014/main" xmlns="" id="{7271ED70-83A1-453D-B519-843F7856E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644" y="2195645"/>
            <a:ext cx="1782365" cy="1224136"/>
          </a:xfrm>
          <a:prstGeom prst="rect">
            <a:avLst/>
          </a:prstGeom>
        </p:spPr>
      </p:pic>
      <p:pic>
        <p:nvPicPr>
          <p:cNvPr id="13" name="Picture 12">
            <a:extLst>
              <a:ext uri="{FF2B5EF4-FFF2-40B4-BE49-F238E27FC236}">
                <a16:creationId xmlns:a16="http://schemas.microsoft.com/office/drawing/2014/main" xmlns="" id="{854F49C4-36F2-414A-9CA1-52316379B6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1232" y="4558413"/>
            <a:ext cx="1782198" cy="1328206"/>
          </a:xfrm>
          <a:prstGeom prst="rect">
            <a:avLst/>
          </a:prstGeom>
        </p:spPr>
      </p:pic>
      <p:pic>
        <p:nvPicPr>
          <p:cNvPr id="14" name="Picture 13">
            <a:extLst>
              <a:ext uri="{FF2B5EF4-FFF2-40B4-BE49-F238E27FC236}">
                <a16:creationId xmlns:a16="http://schemas.microsoft.com/office/drawing/2014/main" xmlns="" id="{9DD5F251-61D6-40AF-BC02-EF5DC51FFE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4643" y="4543807"/>
            <a:ext cx="1782198" cy="1342813"/>
          </a:xfrm>
          <a:prstGeom prst="rect">
            <a:avLst/>
          </a:prstGeom>
        </p:spPr>
      </p:pic>
      <p:pic>
        <p:nvPicPr>
          <p:cNvPr id="15" name="Content Placeholder 18">
            <a:extLst>
              <a:ext uri="{FF2B5EF4-FFF2-40B4-BE49-F238E27FC236}">
                <a16:creationId xmlns:a16="http://schemas.microsoft.com/office/drawing/2014/main" xmlns="" id="{02DA99FB-C7EF-4F24-A067-5C955C243D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41232" y="2202916"/>
            <a:ext cx="1782198" cy="1224136"/>
          </a:xfrm>
          <a:prstGeom prst="rect">
            <a:avLst/>
          </a:prstGeom>
        </p:spPr>
      </p:pic>
    </p:spTree>
    <p:extLst>
      <p:ext uri="{BB962C8B-B14F-4D97-AF65-F5344CB8AC3E}">
        <p14:creationId xmlns:p14="http://schemas.microsoft.com/office/powerpoint/2010/main" val="393990350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xmlns="" id="{F0DB9E28-7C8F-414D-85D7-24E75CE16014}"/>
              </a:ext>
            </a:extLst>
          </p:cNvPr>
          <p:cNvSpPr txBox="1"/>
          <p:nvPr/>
        </p:nvSpPr>
        <p:spPr>
          <a:xfrm>
            <a:off x="0" y="1233572"/>
            <a:ext cx="9144000" cy="4417004"/>
          </a:xfrm>
          <a:prstGeom prst="rect">
            <a:avLst/>
          </a:prstGeom>
          <a:noFill/>
          <a:ln>
            <a:noFill/>
          </a:ln>
        </p:spPr>
        <p:txBody>
          <a:bodyPr wrap="square" rtlCol="0">
            <a:spAutoFit/>
          </a:bodyPr>
          <a:lstStyle/>
          <a:p>
            <a:pPr algn="ctr">
              <a:lnSpc>
                <a:spcPct val="126000"/>
              </a:lnSpc>
              <a:spcAft>
                <a:spcPts val="1200"/>
              </a:spcAft>
              <a:buSzPct val="100000"/>
            </a:pPr>
            <a:r>
              <a:rPr lang="en-CA" sz="2800" dirty="0" smtClean="0"/>
              <a:t>Analysis </a:t>
            </a:r>
            <a:r>
              <a:rPr lang="en-CA" sz="2800" dirty="0"/>
              <a:t>of the microstructure of cemented tungsten carbide shows that cryogenic treatment significantly alters the microstructure of tungsten carbide, causing the β-phase particles to increase in size and quantity, while the η-phase and γ-phase show a corresponding decrease. The increase in the amount of the binder phase is also supported by evidence of the decrease in thermal conductivity of the cryogenically treated tool as compared to the untreated tool.</a:t>
            </a:r>
            <a:endParaRPr lang="en-CA" sz="2800" b="0" i="0" spc="100" dirty="0">
              <a:solidFill>
                <a:srgbClr val="212529"/>
              </a:solidFill>
              <a:effectLst/>
            </a:endParaRPr>
          </a:p>
        </p:txBody>
      </p:sp>
      <p:sp>
        <p:nvSpPr>
          <p:cNvPr id="31" name="Rectangle 30">
            <a:extLst>
              <a:ext uri="{FF2B5EF4-FFF2-40B4-BE49-F238E27FC236}">
                <a16:creationId xmlns:a16="http://schemas.microsoft.com/office/drawing/2014/main" xmlns="" id="{D7F16AA3-EE24-4221-87FF-DEF84C6EEB9C}"/>
              </a:ext>
            </a:extLst>
          </p:cNvPr>
          <p:cNvSpPr/>
          <p:nvPr/>
        </p:nvSpPr>
        <p:spPr>
          <a:xfrm>
            <a:off x="-714" y="6261830"/>
            <a:ext cx="9144714" cy="923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 name="Picture 7" descr="Logo&#10;&#10;Description automatically generated">
            <a:extLst>
              <a:ext uri="{FF2B5EF4-FFF2-40B4-BE49-F238E27FC236}">
                <a16:creationId xmlns:a16="http://schemas.microsoft.com/office/drawing/2014/main" xmlns="" id="{73CBCE74-A173-44DA-B7A2-9C39BFFD6667}"/>
              </a:ext>
            </a:extLst>
          </p:cNvPr>
          <p:cNvPicPr>
            <a:picLocks noChangeAspect="1"/>
          </p:cNvPicPr>
          <p:nvPr/>
        </p:nvPicPr>
        <p:blipFill rotWithShape="1">
          <a:blip r:embed="rId2">
            <a:alphaModFix amt="25000"/>
          </a:blip>
          <a:srcRect l="4579" t="19643" r="4998" b="27915"/>
          <a:stretch/>
        </p:blipFill>
        <p:spPr>
          <a:xfrm>
            <a:off x="6853410" y="6090360"/>
            <a:ext cx="1945429" cy="859645"/>
          </a:xfrm>
          <a:prstGeom prst="rect">
            <a:avLst/>
          </a:prstGeom>
        </p:spPr>
      </p:pic>
      <p:sp>
        <p:nvSpPr>
          <p:cNvPr id="9" name="TextBox 8">
            <a:extLst>
              <a:ext uri="{FF2B5EF4-FFF2-40B4-BE49-F238E27FC236}">
                <a16:creationId xmlns:a16="http://schemas.microsoft.com/office/drawing/2014/main" xmlns="" id="{C02033BE-490F-409D-9258-E562608C9C0B}"/>
              </a:ext>
            </a:extLst>
          </p:cNvPr>
          <p:cNvSpPr txBox="1"/>
          <p:nvPr/>
        </p:nvSpPr>
        <p:spPr>
          <a:xfrm>
            <a:off x="0" y="285939"/>
            <a:ext cx="9144000" cy="914401"/>
          </a:xfrm>
          <a:prstGeom prst="rect">
            <a:avLst/>
          </a:prstGeom>
        </p:spPr>
        <p:txBody>
          <a:bodyPr vert="horz" lIns="91440" tIns="45720" rIns="91440" bIns="45720" rtlCol="0" anchor="b">
            <a:noAutofit/>
          </a:bodyPr>
          <a:lstStyle/>
          <a:p>
            <a:pPr algn="ctr" defTabSz="914400">
              <a:spcBef>
                <a:spcPct val="0"/>
              </a:spcBef>
            </a:pPr>
            <a:r>
              <a:rPr lang="en-US" sz="4400" spc="200" dirty="0">
                <a:solidFill>
                  <a:schemeClr val="tx2"/>
                </a:solidFill>
                <a:latin typeface="+mj-lt"/>
                <a:ea typeface="+mj-ea"/>
                <a:cs typeface="+mj-cs"/>
              </a:rPr>
              <a:t>Cryogenics Study</a:t>
            </a:r>
          </a:p>
        </p:txBody>
      </p:sp>
    </p:spTree>
    <p:extLst>
      <p:ext uri="{BB962C8B-B14F-4D97-AF65-F5344CB8AC3E}">
        <p14:creationId xmlns:p14="http://schemas.microsoft.com/office/powerpoint/2010/main" val="253740969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xmlns="" id="{D7F16AA3-EE24-4221-87FF-DEF84C6EEB9C}"/>
              </a:ext>
            </a:extLst>
          </p:cNvPr>
          <p:cNvSpPr/>
          <p:nvPr/>
        </p:nvSpPr>
        <p:spPr>
          <a:xfrm>
            <a:off x="-714" y="6261830"/>
            <a:ext cx="9144714" cy="923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extBox 1">
            <a:extLst>
              <a:ext uri="{FF2B5EF4-FFF2-40B4-BE49-F238E27FC236}">
                <a16:creationId xmlns:a16="http://schemas.microsoft.com/office/drawing/2014/main" xmlns="" id="{C25CC7F5-EC4A-4967-9141-877742A7FE49}"/>
              </a:ext>
            </a:extLst>
          </p:cNvPr>
          <p:cNvSpPr txBox="1"/>
          <p:nvPr/>
        </p:nvSpPr>
        <p:spPr>
          <a:xfrm>
            <a:off x="1857652" y="285939"/>
            <a:ext cx="7286348" cy="914401"/>
          </a:xfrm>
          <a:prstGeom prst="rect">
            <a:avLst/>
          </a:prstGeom>
        </p:spPr>
        <p:txBody>
          <a:bodyPr vert="horz" lIns="91440" tIns="45720" rIns="91440" bIns="45720" rtlCol="0" anchor="b">
            <a:noAutofit/>
          </a:bodyPr>
          <a:lstStyle/>
          <a:p>
            <a:pPr defTabSz="914400">
              <a:spcBef>
                <a:spcPct val="0"/>
              </a:spcBef>
            </a:pPr>
            <a:r>
              <a:rPr lang="en-US" sz="4400" spc="200" dirty="0">
                <a:solidFill>
                  <a:schemeClr val="tx2"/>
                </a:solidFill>
                <a:latin typeface="+mj-lt"/>
                <a:ea typeface="+mj-ea"/>
                <a:cs typeface="+mj-cs"/>
              </a:rPr>
              <a:t>DCT and Cutting Tools</a:t>
            </a:r>
          </a:p>
        </p:txBody>
      </p:sp>
      <p:sp>
        <p:nvSpPr>
          <p:cNvPr id="19" name="TextBox 18">
            <a:extLst>
              <a:ext uri="{FF2B5EF4-FFF2-40B4-BE49-F238E27FC236}">
                <a16:creationId xmlns:a16="http://schemas.microsoft.com/office/drawing/2014/main" xmlns="" id="{F0DB9E28-7C8F-414D-85D7-24E75CE16014}"/>
              </a:ext>
            </a:extLst>
          </p:cNvPr>
          <p:cNvSpPr txBox="1"/>
          <p:nvPr/>
        </p:nvSpPr>
        <p:spPr>
          <a:xfrm>
            <a:off x="1" y="1508740"/>
            <a:ext cx="9143999" cy="1242391"/>
          </a:xfrm>
          <a:prstGeom prst="rect">
            <a:avLst/>
          </a:prstGeom>
          <a:noFill/>
          <a:ln>
            <a:noFill/>
          </a:ln>
        </p:spPr>
        <p:txBody>
          <a:bodyPr wrap="square" rtlCol="0">
            <a:spAutoFit/>
          </a:bodyPr>
          <a:lstStyle/>
          <a:p>
            <a:pPr algn="ctr">
              <a:lnSpc>
                <a:spcPct val="126000"/>
              </a:lnSpc>
              <a:spcAft>
                <a:spcPts val="1200"/>
              </a:spcAft>
            </a:pPr>
            <a:r>
              <a:rPr lang="en-CA" sz="2000" dirty="0">
                <a:effectLst/>
              </a:rPr>
              <a:t>The untreated cutting tool on the left shows wear after 220 hours. The tool in the center was cryogenically treated and after 530 hours in operation is still usable. The tool on the right is a new tool.</a:t>
            </a:r>
            <a:endParaRPr lang="en-CA" sz="2000" dirty="0"/>
          </a:p>
        </p:txBody>
      </p:sp>
      <p:pic>
        <p:nvPicPr>
          <p:cNvPr id="8" name="Picture 7" descr="Logo&#10;&#10;Description automatically generated">
            <a:extLst>
              <a:ext uri="{FF2B5EF4-FFF2-40B4-BE49-F238E27FC236}">
                <a16:creationId xmlns:a16="http://schemas.microsoft.com/office/drawing/2014/main" xmlns="" id="{D47E0C50-5326-4C2D-9F0F-4A909F49EB37}"/>
              </a:ext>
            </a:extLst>
          </p:cNvPr>
          <p:cNvPicPr>
            <a:picLocks noChangeAspect="1"/>
          </p:cNvPicPr>
          <p:nvPr/>
        </p:nvPicPr>
        <p:blipFill rotWithShape="1">
          <a:blip r:embed="rId2">
            <a:alphaModFix amt="25000"/>
          </a:blip>
          <a:srcRect l="4579" t="19643" r="4998" b="27915"/>
          <a:stretch/>
        </p:blipFill>
        <p:spPr>
          <a:xfrm>
            <a:off x="6853410" y="6090360"/>
            <a:ext cx="1945429" cy="859645"/>
          </a:xfrm>
          <a:prstGeom prst="rect">
            <a:avLst/>
          </a:prstGeom>
        </p:spPr>
      </p:pic>
      <p:pic>
        <p:nvPicPr>
          <p:cNvPr id="9" name="Content Placeholder 3">
            <a:extLst>
              <a:ext uri="{FF2B5EF4-FFF2-40B4-BE49-F238E27FC236}">
                <a16:creationId xmlns:a16="http://schemas.microsoft.com/office/drawing/2014/main" xmlns="" id="{CD32B9A0-FC6C-427A-8C93-F8768252C5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3174" y="3196276"/>
            <a:ext cx="2769365" cy="2584741"/>
          </a:xfrm>
          <a:prstGeom prst="rect">
            <a:avLst/>
          </a:prstGeom>
        </p:spPr>
      </p:pic>
    </p:spTree>
    <p:extLst>
      <p:ext uri="{BB962C8B-B14F-4D97-AF65-F5344CB8AC3E}">
        <p14:creationId xmlns:p14="http://schemas.microsoft.com/office/powerpoint/2010/main" val="337527906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xmlns="" id="{D7F16AA3-EE24-4221-87FF-DEF84C6EEB9C}"/>
              </a:ext>
            </a:extLst>
          </p:cNvPr>
          <p:cNvSpPr/>
          <p:nvPr/>
        </p:nvSpPr>
        <p:spPr>
          <a:xfrm>
            <a:off x="-714" y="6261830"/>
            <a:ext cx="9144714" cy="923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extBox 1">
            <a:extLst>
              <a:ext uri="{FF2B5EF4-FFF2-40B4-BE49-F238E27FC236}">
                <a16:creationId xmlns:a16="http://schemas.microsoft.com/office/drawing/2014/main" xmlns="" id="{C25CC7F5-EC4A-4967-9141-877742A7FE49}"/>
              </a:ext>
            </a:extLst>
          </p:cNvPr>
          <p:cNvSpPr txBox="1"/>
          <p:nvPr/>
        </p:nvSpPr>
        <p:spPr>
          <a:xfrm>
            <a:off x="1619673" y="296523"/>
            <a:ext cx="5904656" cy="914401"/>
          </a:xfrm>
          <a:prstGeom prst="rect">
            <a:avLst/>
          </a:prstGeom>
        </p:spPr>
        <p:txBody>
          <a:bodyPr vert="horz" lIns="91440" tIns="45720" rIns="91440" bIns="45720" rtlCol="0" anchor="b">
            <a:noAutofit/>
          </a:bodyPr>
          <a:lstStyle/>
          <a:p>
            <a:pPr defTabSz="914400">
              <a:spcBef>
                <a:spcPct val="0"/>
              </a:spcBef>
            </a:pPr>
            <a:r>
              <a:rPr lang="en-US" sz="4400" spc="200" dirty="0" smtClean="0">
                <a:solidFill>
                  <a:schemeClr val="tx2"/>
                </a:solidFill>
                <a:latin typeface="+mj-lt"/>
                <a:ea typeface="+mj-ea"/>
                <a:cs typeface="+mj-cs"/>
              </a:rPr>
              <a:t>  Pipe Spool Material       </a:t>
            </a:r>
            <a:endParaRPr lang="en-US" sz="4400" spc="200" dirty="0">
              <a:solidFill>
                <a:schemeClr val="tx2"/>
              </a:solidFill>
              <a:latin typeface="+mj-lt"/>
              <a:ea typeface="+mj-ea"/>
              <a:cs typeface="+mj-cs"/>
            </a:endParaRPr>
          </a:p>
        </p:txBody>
      </p:sp>
      <p:sp>
        <p:nvSpPr>
          <p:cNvPr id="19" name="TextBox 18">
            <a:extLst>
              <a:ext uri="{FF2B5EF4-FFF2-40B4-BE49-F238E27FC236}">
                <a16:creationId xmlns:a16="http://schemas.microsoft.com/office/drawing/2014/main" xmlns="" id="{F0DB9E28-7C8F-414D-85D7-24E75CE16014}"/>
              </a:ext>
            </a:extLst>
          </p:cNvPr>
          <p:cNvSpPr txBox="1"/>
          <p:nvPr/>
        </p:nvSpPr>
        <p:spPr>
          <a:xfrm>
            <a:off x="827584" y="1268760"/>
            <a:ext cx="7416824" cy="616579"/>
          </a:xfrm>
          <a:prstGeom prst="rect">
            <a:avLst/>
          </a:prstGeom>
          <a:noFill/>
          <a:ln>
            <a:noFill/>
          </a:ln>
        </p:spPr>
        <p:txBody>
          <a:bodyPr wrap="square" rtlCol="0">
            <a:spAutoFit/>
          </a:bodyPr>
          <a:lstStyle/>
          <a:p>
            <a:pPr algn="just">
              <a:lnSpc>
                <a:spcPct val="126000"/>
              </a:lnSpc>
              <a:spcAft>
                <a:spcPts val="1200"/>
              </a:spcAft>
            </a:pPr>
            <a:r>
              <a:rPr lang="en-CA" sz="2800" dirty="0" smtClean="0">
                <a:effectLst/>
              </a:rPr>
              <a:t>  There </a:t>
            </a:r>
            <a:r>
              <a:rPr lang="en-CA" sz="2800" dirty="0">
                <a:effectLst/>
              </a:rPr>
              <a:t>was no change in hardness or </a:t>
            </a:r>
            <a:r>
              <a:rPr lang="en-CA" sz="2800" dirty="0" smtClean="0">
                <a:effectLst/>
              </a:rPr>
              <a:t>dimension</a:t>
            </a:r>
            <a:r>
              <a:rPr lang="en-CA" sz="2800" dirty="0" smtClean="0">
                <a:effectLst/>
              </a:rPr>
              <a:t>.  </a:t>
            </a:r>
            <a:endParaRPr lang="en-CA" sz="2800" dirty="0"/>
          </a:p>
        </p:txBody>
      </p:sp>
      <p:pic>
        <p:nvPicPr>
          <p:cNvPr id="8" name="Picture 7" descr="Logo&#10;&#10;Description automatically generated">
            <a:extLst>
              <a:ext uri="{FF2B5EF4-FFF2-40B4-BE49-F238E27FC236}">
                <a16:creationId xmlns:a16="http://schemas.microsoft.com/office/drawing/2014/main" xmlns="" id="{D47E0C50-5326-4C2D-9F0F-4A909F49EB37}"/>
              </a:ext>
            </a:extLst>
          </p:cNvPr>
          <p:cNvPicPr>
            <a:picLocks noChangeAspect="1"/>
          </p:cNvPicPr>
          <p:nvPr/>
        </p:nvPicPr>
        <p:blipFill rotWithShape="1">
          <a:blip r:embed="rId2">
            <a:alphaModFix amt="25000"/>
          </a:blip>
          <a:srcRect l="4579" t="19643" r="4998" b="27915"/>
          <a:stretch/>
        </p:blipFill>
        <p:spPr>
          <a:xfrm>
            <a:off x="6853410" y="6090360"/>
            <a:ext cx="1945429" cy="859645"/>
          </a:xfrm>
          <a:prstGeom prst="rect">
            <a:avLst/>
          </a:prstGeom>
        </p:spPr>
      </p:pic>
      <p:pic>
        <p:nvPicPr>
          <p:cNvPr id="10" name="Content Placeholder 5">
            <a:extLst>
              <a:ext uri="{FF2B5EF4-FFF2-40B4-BE49-F238E27FC236}">
                <a16:creationId xmlns:a16="http://schemas.microsoft.com/office/drawing/2014/main" xmlns="" id="{0A50B463-8E7F-4534-8F46-833D10CAF5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33" y="2338917"/>
            <a:ext cx="4250923" cy="3418416"/>
          </a:xfrm>
          <a:prstGeom prst="rect">
            <a:avLst/>
          </a:prstGeom>
        </p:spPr>
      </p:pic>
      <p:pic>
        <p:nvPicPr>
          <p:cNvPr id="11" name="Content Placeholder 3">
            <a:extLst>
              <a:ext uri="{FF2B5EF4-FFF2-40B4-BE49-F238E27FC236}">
                <a16:creationId xmlns:a16="http://schemas.microsoft.com/office/drawing/2014/main" xmlns="" id="{06016CC4-65FA-4871-95AD-DBF21DBC89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2772" y="2349500"/>
            <a:ext cx="4232165" cy="3366684"/>
          </a:xfrm>
          <a:prstGeom prst="rect">
            <a:avLst/>
          </a:prstGeom>
        </p:spPr>
      </p:pic>
    </p:spTree>
    <p:extLst>
      <p:ext uri="{BB962C8B-B14F-4D97-AF65-F5344CB8AC3E}">
        <p14:creationId xmlns:p14="http://schemas.microsoft.com/office/powerpoint/2010/main" val="145795309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xmlns="" id="{D7F16AA3-EE24-4221-87FF-DEF84C6EEB9C}"/>
              </a:ext>
            </a:extLst>
          </p:cNvPr>
          <p:cNvSpPr/>
          <p:nvPr/>
        </p:nvSpPr>
        <p:spPr>
          <a:xfrm>
            <a:off x="-714" y="6261830"/>
            <a:ext cx="9144714" cy="923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extBox 1">
            <a:extLst>
              <a:ext uri="{FF2B5EF4-FFF2-40B4-BE49-F238E27FC236}">
                <a16:creationId xmlns:a16="http://schemas.microsoft.com/office/drawing/2014/main" xmlns="" id="{C25CC7F5-EC4A-4967-9141-877742A7FE49}"/>
              </a:ext>
            </a:extLst>
          </p:cNvPr>
          <p:cNvSpPr txBox="1"/>
          <p:nvPr/>
        </p:nvSpPr>
        <p:spPr>
          <a:xfrm>
            <a:off x="1" y="285939"/>
            <a:ext cx="9144000" cy="914401"/>
          </a:xfrm>
          <a:prstGeom prst="rect">
            <a:avLst/>
          </a:prstGeom>
        </p:spPr>
        <p:txBody>
          <a:bodyPr vert="horz" lIns="91440" tIns="45720" rIns="91440" bIns="45720" rtlCol="0" anchor="b">
            <a:noAutofit/>
          </a:bodyPr>
          <a:lstStyle/>
          <a:p>
            <a:pPr defTabSz="914400">
              <a:spcBef>
                <a:spcPct val="0"/>
              </a:spcBef>
            </a:pPr>
            <a:endParaRPr lang="en-US" sz="4400" spc="200" dirty="0">
              <a:solidFill>
                <a:schemeClr val="tx2"/>
              </a:solidFill>
              <a:latin typeface="+mj-lt"/>
              <a:ea typeface="+mj-ea"/>
              <a:cs typeface="+mj-cs"/>
            </a:endParaRPr>
          </a:p>
        </p:txBody>
      </p:sp>
      <p:pic>
        <p:nvPicPr>
          <p:cNvPr id="8" name="Picture 7" descr="Logo&#10;&#10;Description automatically generated">
            <a:extLst>
              <a:ext uri="{FF2B5EF4-FFF2-40B4-BE49-F238E27FC236}">
                <a16:creationId xmlns:a16="http://schemas.microsoft.com/office/drawing/2014/main" xmlns="" id="{D47E0C50-5326-4C2D-9F0F-4A909F49EB37}"/>
              </a:ext>
            </a:extLst>
          </p:cNvPr>
          <p:cNvPicPr>
            <a:picLocks noChangeAspect="1"/>
          </p:cNvPicPr>
          <p:nvPr/>
        </p:nvPicPr>
        <p:blipFill rotWithShape="1">
          <a:blip r:embed="rId2">
            <a:alphaModFix amt="25000"/>
          </a:blip>
          <a:srcRect l="4579" t="19643" r="4998" b="27915"/>
          <a:stretch/>
        </p:blipFill>
        <p:spPr>
          <a:xfrm>
            <a:off x="6853410" y="6090360"/>
            <a:ext cx="1945429" cy="859645"/>
          </a:xfrm>
          <a:prstGeom prst="rect">
            <a:avLst/>
          </a:prstGeom>
        </p:spPr>
      </p:pic>
      <p:sp>
        <p:nvSpPr>
          <p:cNvPr id="3" name="TextBox 2"/>
          <p:cNvSpPr txBox="1"/>
          <p:nvPr/>
        </p:nvSpPr>
        <p:spPr>
          <a:xfrm>
            <a:off x="222250" y="1111250"/>
            <a:ext cx="8770937" cy="4154983"/>
          </a:xfrm>
          <a:prstGeom prst="rect">
            <a:avLst/>
          </a:prstGeom>
          <a:noFill/>
        </p:spPr>
        <p:txBody>
          <a:bodyPr wrap="square" rtlCol="0">
            <a:spAutoFit/>
          </a:bodyPr>
          <a:lstStyle/>
          <a:p>
            <a:pPr algn="ctr"/>
            <a:r>
              <a:rPr lang="en-US" sz="6600" dirty="0"/>
              <a:t>Cryogenic </a:t>
            </a:r>
            <a:r>
              <a:rPr lang="en-US" sz="6600" dirty="0" smtClean="0"/>
              <a:t>Treatment </a:t>
            </a:r>
            <a:r>
              <a:rPr lang="en-US" sz="6600" dirty="0"/>
              <a:t>of </a:t>
            </a:r>
            <a:r>
              <a:rPr lang="en-US" sz="6600" dirty="0" smtClean="0"/>
              <a:t>Materials </a:t>
            </a:r>
            <a:r>
              <a:rPr lang="en-US" sz="6600" dirty="0"/>
              <a:t>O</a:t>
            </a:r>
            <a:r>
              <a:rPr lang="en-US" sz="6600" dirty="0" smtClean="0"/>
              <a:t>ffers </a:t>
            </a:r>
            <a:r>
              <a:rPr lang="en-US" sz="6600" dirty="0" smtClean="0"/>
              <a:t>Breakthrough Reductions in Corrosion</a:t>
            </a:r>
            <a:endParaRPr lang="en-US" sz="6600" dirty="0"/>
          </a:p>
        </p:txBody>
      </p:sp>
    </p:spTree>
    <p:extLst>
      <p:ext uri="{BB962C8B-B14F-4D97-AF65-F5344CB8AC3E}">
        <p14:creationId xmlns:p14="http://schemas.microsoft.com/office/powerpoint/2010/main" val="351191908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xmlns="" id="{D7F16AA3-EE24-4221-87FF-DEF84C6EEB9C}"/>
              </a:ext>
            </a:extLst>
          </p:cNvPr>
          <p:cNvSpPr/>
          <p:nvPr/>
        </p:nvSpPr>
        <p:spPr>
          <a:xfrm>
            <a:off x="-714" y="6261830"/>
            <a:ext cx="9144714" cy="923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extBox 1">
            <a:extLst>
              <a:ext uri="{FF2B5EF4-FFF2-40B4-BE49-F238E27FC236}">
                <a16:creationId xmlns:a16="http://schemas.microsoft.com/office/drawing/2014/main" xmlns="" id="{C25CC7F5-EC4A-4967-9141-877742A7FE49}"/>
              </a:ext>
            </a:extLst>
          </p:cNvPr>
          <p:cNvSpPr txBox="1"/>
          <p:nvPr/>
        </p:nvSpPr>
        <p:spPr>
          <a:xfrm>
            <a:off x="1" y="285939"/>
            <a:ext cx="9144000" cy="914401"/>
          </a:xfrm>
          <a:prstGeom prst="rect">
            <a:avLst/>
          </a:prstGeom>
        </p:spPr>
        <p:txBody>
          <a:bodyPr vert="horz" lIns="91440" tIns="45720" rIns="91440" bIns="45720" rtlCol="0" anchor="b">
            <a:noAutofit/>
          </a:bodyPr>
          <a:lstStyle/>
          <a:p>
            <a:pPr defTabSz="914400">
              <a:spcBef>
                <a:spcPct val="0"/>
              </a:spcBef>
            </a:pPr>
            <a:endParaRPr lang="en-US" sz="4400" spc="200" dirty="0">
              <a:solidFill>
                <a:schemeClr val="tx2"/>
              </a:solidFill>
              <a:latin typeface="+mj-lt"/>
              <a:ea typeface="+mj-ea"/>
              <a:cs typeface="+mj-cs"/>
            </a:endParaRPr>
          </a:p>
        </p:txBody>
      </p:sp>
      <p:pic>
        <p:nvPicPr>
          <p:cNvPr id="8" name="Picture 7" descr="Logo&#10;&#10;Description automatically generated">
            <a:extLst>
              <a:ext uri="{FF2B5EF4-FFF2-40B4-BE49-F238E27FC236}">
                <a16:creationId xmlns:a16="http://schemas.microsoft.com/office/drawing/2014/main" xmlns="" id="{D47E0C50-5326-4C2D-9F0F-4A909F49EB37}"/>
              </a:ext>
            </a:extLst>
          </p:cNvPr>
          <p:cNvPicPr>
            <a:picLocks noChangeAspect="1"/>
          </p:cNvPicPr>
          <p:nvPr/>
        </p:nvPicPr>
        <p:blipFill rotWithShape="1">
          <a:blip r:embed="rId2">
            <a:alphaModFix amt="25000"/>
          </a:blip>
          <a:srcRect l="4579" t="19643" r="4998" b="27915"/>
          <a:stretch/>
        </p:blipFill>
        <p:spPr>
          <a:xfrm>
            <a:off x="6853410" y="6090360"/>
            <a:ext cx="1945429" cy="859645"/>
          </a:xfrm>
          <a:prstGeom prst="rect">
            <a:avLst/>
          </a:prstGeom>
        </p:spPr>
      </p:pic>
      <p:sp>
        <p:nvSpPr>
          <p:cNvPr id="3" name="TextBox 2"/>
          <p:cNvSpPr txBox="1"/>
          <p:nvPr/>
        </p:nvSpPr>
        <p:spPr>
          <a:xfrm>
            <a:off x="222250" y="1111249"/>
            <a:ext cx="8770937" cy="4401205"/>
          </a:xfrm>
          <a:prstGeom prst="rect">
            <a:avLst/>
          </a:prstGeom>
          <a:noFill/>
        </p:spPr>
        <p:txBody>
          <a:bodyPr wrap="square" rtlCol="0">
            <a:spAutoFit/>
          </a:bodyPr>
          <a:lstStyle/>
          <a:p>
            <a:pPr algn="ctr"/>
            <a:r>
              <a:rPr lang="en-US" sz="4000" dirty="0"/>
              <a:t>DCT induces microstructural and mechanical changes, which also influence the corrosion dynamics. DCT is confirmed to reduce exfoliation of the corrosion product layer due to reduced surface cracking induced by residual stress-of the microstructure.</a:t>
            </a:r>
          </a:p>
        </p:txBody>
      </p:sp>
    </p:spTree>
    <p:extLst>
      <p:ext uri="{BB962C8B-B14F-4D97-AF65-F5344CB8AC3E}">
        <p14:creationId xmlns:p14="http://schemas.microsoft.com/office/powerpoint/2010/main" val="156516170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xmlns="" id="{D7F16AA3-EE24-4221-87FF-DEF84C6EEB9C}"/>
              </a:ext>
            </a:extLst>
          </p:cNvPr>
          <p:cNvSpPr/>
          <p:nvPr/>
        </p:nvSpPr>
        <p:spPr>
          <a:xfrm>
            <a:off x="-714" y="6261830"/>
            <a:ext cx="9144714" cy="923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extBox 1">
            <a:extLst>
              <a:ext uri="{FF2B5EF4-FFF2-40B4-BE49-F238E27FC236}">
                <a16:creationId xmlns:a16="http://schemas.microsoft.com/office/drawing/2014/main" xmlns="" id="{C25CC7F5-EC4A-4967-9141-877742A7FE49}"/>
              </a:ext>
            </a:extLst>
          </p:cNvPr>
          <p:cNvSpPr txBox="1"/>
          <p:nvPr/>
        </p:nvSpPr>
        <p:spPr>
          <a:xfrm>
            <a:off x="1" y="285939"/>
            <a:ext cx="9144000" cy="914401"/>
          </a:xfrm>
          <a:prstGeom prst="rect">
            <a:avLst/>
          </a:prstGeom>
        </p:spPr>
        <p:txBody>
          <a:bodyPr vert="horz" lIns="91440" tIns="45720" rIns="91440" bIns="45720" rtlCol="0" anchor="b">
            <a:noAutofit/>
          </a:bodyPr>
          <a:lstStyle/>
          <a:p>
            <a:pPr defTabSz="914400">
              <a:spcBef>
                <a:spcPct val="0"/>
              </a:spcBef>
            </a:pPr>
            <a:endParaRPr lang="en-US" sz="4400" spc="200" dirty="0">
              <a:solidFill>
                <a:schemeClr val="tx2"/>
              </a:solidFill>
              <a:latin typeface="+mj-lt"/>
              <a:ea typeface="+mj-ea"/>
              <a:cs typeface="+mj-cs"/>
            </a:endParaRPr>
          </a:p>
        </p:txBody>
      </p:sp>
      <p:pic>
        <p:nvPicPr>
          <p:cNvPr id="8" name="Picture 7" descr="Logo&#10;&#10;Description automatically generated">
            <a:extLst>
              <a:ext uri="{FF2B5EF4-FFF2-40B4-BE49-F238E27FC236}">
                <a16:creationId xmlns:a16="http://schemas.microsoft.com/office/drawing/2014/main" xmlns="" id="{D47E0C50-5326-4C2D-9F0F-4A909F49EB37}"/>
              </a:ext>
            </a:extLst>
          </p:cNvPr>
          <p:cNvPicPr>
            <a:picLocks noChangeAspect="1"/>
          </p:cNvPicPr>
          <p:nvPr/>
        </p:nvPicPr>
        <p:blipFill rotWithShape="1">
          <a:blip r:embed="rId2">
            <a:alphaModFix amt="25000"/>
          </a:blip>
          <a:srcRect l="4579" t="19643" r="4998" b="27915"/>
          <a:stretch/>
        </p:blipFill>
        <p:spPr>
          <a:xfrm>
            <a:off x="6853410" y="6090360"/>
            <a:ext cx="1945429" cy="859645"/>
          </a:xfrm>
          <a:prstGeom prst="rect">
            <a:avLst/>
          </a:prstGeom>
        </p:spPr>
      </p:pic>
      <p:sp>
        <p:nvSpPr>
          <p:cNvPr id="6" name="Rectangle 5"/>
          <p:cNvSpPr/>
          <p:nvPr/>
        </p:nvSpPr>
        <p:spPr>
          <a:xfrm>
            <a:off x="849313" y="634787"/>
            <a:ext cx="7104062" cy="5078313"/>
          </a:xfrm>
          <a:prstGeom prst="rect">
            <a:avLst/>
          </a:prstGeom>
        </p:spPr>
        <p:txBody>
          <a:bodyPr wrap="square">
            <a:spAutoFit/>
          </a:bodyPr>
          <a:lstStyle/>
          <a:p>
            <a:pPr algn="ctr"/>
            <a:r>
              <a:rPr lang="en-US" sz="5400" dirty="0">
                <a:solidFill>
                  <a:srgbClr val="000000"/>
                </a:solidFill>
              </a:rPr>
              <a:t>Reduces </a:t>
            </a:r>
            <a:r>
              <a:rPr lang="en-US" sz="5400" dirty="0">
                <a:solidFill>
                  <a:srgbClr val="000000"/>
                </a:solidFill>
              </a:rPr>
              <a:t>c</a:t>
            </a:r>
            <a:r>
              <a:rPr lang="en-US" sz="5400" dirty="0" smtClean="0">
                <a:solidFill>
                  <a:srgbClr val="000000"/>
                </a:solidFill>
              </a:rPr>
              <a:t>orrosion </a:t>
            </a:r>
            <a:r>
              <a:rPr lang="en-US" sz="5400" dirty="0">
                <a:solidFill>
                  <a:srgbClr val="000000"/>
                </a:solidFill>
              </a:rPr>
              <a:t>in </a:t>
            </a:r>
            <a:r>
              <a:rPr lang="en-US" sz="5400" dirty="0">
                <a:solidFill>
                  <a:srgbClr val="000000"/>
                </a:solidFill>
              </a:rPr>
              <a:t>h</a:t>
            </a:r>
            <a:r>
              <a:rPr lang="en-US" sz="5400" dirty="0" smtClean="0">
                <a:solidFill>
                  <a:srgbClr val="000000"/>
                </a:solidFill>
              </a:rPr>
              <a:t>igh-carbon </a:t>
            </a:r>
            <a:r>
              <a:rPr lang="en-US" sz="5400" dirty="0">
                <a:solidFill>
                  <a:srgbClr val="000000"/>
                </a:solidFill>
              </a:rPr>
              <a:t>s</a:t>
            </a:r>
            <a:r>
              <a:rPr lang="en-US" sz="5400" dirty="0" smtClean="0">
                <a:solidFill>
                  <a:srgbClr val="000000"/>
                </a:solidFill>
              </a:rPr>
              <a:t>teel </a:t>
            </a:r>
            <a:r>
              <a:rPr lang="en-US" sz="5400" dirty="0">
                <a:solidFill>
                  <a:srgbClr val="000000"/>
                </a:solidFill>
              </a:rPr>
              <a:t>by 20-60</a:t>
            </a:r>
            <a:r>
              <a:rPr lang="en-US" sz="5400" dirty="0" smtClean="0">
                <a:solidFill>
                  <a:srgbClr val="000000"/>
                </a:solidFill>
              </a:rPr>
              <a:t>% and reduces stress corrosion cracking as a result of </a:t>
            </a:r>
            <a:r>
              <a:rPr lang="en-US" sz="5400" dirty="0">
                <a:solidFill>
                  <a:srgbClr val="000000"/>
                </a:solidFill>
              </a:rPr>
              <a:t>H</a:t>
            </a:r>
            <a:r>
              <a:rPr lang="en-US" sz="5400" dirty="0" smtClean="0">
                <a:solidFill>
                  <a:srgbClr val="000000"/>
                </a:solidFill>
              </a:rPr>
              <a:t>ydrogen Embrittlement.</a:t>
            </a:r>
            <a:endParaRPr lang="en-US" sz="5400" dirty="0" smtClean="0">
              <a:solidFill>
                <a:srgbClr val="000000"/>
              </a:solidFill>
            </a:endParaRPr>
          </a:p>
        </p:txBody>
      </p:sp>
      <p:sp>
        <p:nvSpPr>
          <p:cNvPr id="7" name="TextBox 6"/>
          <p:cNvSpPr txBox="1"/>
          <p:nvPr/>
        </p:nvSpPr>
        <p:spPr>
          <a:xfrm>
            <a:off x="179512" y="4437112"/>
            <a:ext cx="45719" cy="923330"/>
          </a:xfrm>
          <a:prstGeom prst="rect">
            <a:avLst/>
          </a:prstGeom>
          <a:noFill/>
        </p:spPr>
        <p:txBody>
          <a:bodyPr wrap="square" rtlCol="0">
            <a:spAutoFit/>
          </a:bodyPr>
          <a:lstStyle/>
          <a:p>
            <a:pPr algn="ctr"/>
            <a:endParaRPr lang="en-US" sz="5400" dirty="0"/>
          </a:p>
        </p:txBody>
      </p:sp>
    </p:spTree>
    <p:extLst>
      <p:ext uri="{BB962C8B-B14F-4D97-AF65-F5344CB8AC3E}">
        <p14:creationId xmlns:p14="http://schemas.microsoft.com/office/powerpoint/2010/main" val="285938418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xmlns="" id="{D7F16AA3-EE24-4221-87FF-DEF84C6EEB9C}"/>
              </a:ext>
            </a:extLst>
          </p:cNvPr>
          <p:cNvSpPr/>
          <p:nvPr/>
        </p:nvSpPr>
        <p:spPr>
          <a:xfrm>
            <a:off x="-714" y="6261830"/>
            <a:ext cx="9144714" cy="923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extBox 1">
            <a:extLst>
              <a:ext uri="{FF2B5EF4-FFF2-40B4-BE49-F238E27FC236}">
                <a16:creationId xmlns:a16="http://schemas.microsoft.com/office/drawing/2014/main" xmlns="" id="{C25CC7F5-EC4A-4967-9141-877742A7FE49}"/>
              </a:ext>
            </a:extLst>
          </p:cNvPr>
          <p:cNvSpPr txBox="1"/>
          <p:nvPr/>
        </p:nvSpPr>
        <p:spPr>
          <a:xfrm>
            <a:off x="1" y="285939"/>
            <a:ext cx="9144000" cy="914401"/>
          </a:xfrm>
          <a:prstGeom prst="rect">
            <a:avLst/>
          </a:prstGeom>
        </p:spPr>
        <p:txBody>
          <a:bodyPr vert="horz" lIns="91440" tIns="45720" rIns="91440" bIns="45720" rtlCol="0" anchor="b">
            <a:noAutofit/>
          </a:bodyPr>
          <a:lstStyle/>
          <a:p>
            <a:pPr defTabSz="914400">
              <a:spcBef>
                <a:spcPct val="0"/>
              </a:spcBef>
            </a:pPr>
            <a:endParaRPr lang="en-US" sz="4400" spc="200" dirty="0">
              <a:solidFill>
                <a:schemeClr val="tx2"/>
              </a:solidFill>
              <a:latin typeface="+mj-lt"/>
              <a:ea typeface="+mj-ea"/>
              <a:cs typeface="+mj-cs"/>
            </a:endParaRPr>
          </a:p>
        </p:txBody>
      </p:sp>
      <p:pic>
        <p:nvPicPr>
          <p:cNvPr id="8" name="Picture 7" descr="Logo&#10;&#10;Description automatically generated">
            <a:extLst>
              <a:ext uri="{FF2B5EF4-FFF2-40B4-BE49-F238E27FC236}">
                <a16:creationId xmlns:a16="http://schemas.microsoft.com/office/drawing/2014/main" xmlns="" id="{D47E0C50-5326-4C2D-9F0F-4A909F49EB37}"/>
              </a:ext>
            </a:extLst>
          </p:cNvPr>
          <p:cNvPicPr>
            <a:picLocks noChangeAspect="1"/>
          </p:cNvPicPr>
          <p:nvPr/>
        </p:nvPicPr>
        <p:blipFill rotWithShape="1">
          <a:blip r:embed="rId2">
            <a:alphaModFix amt="25000"/>
          </a:blip>
          <a:srcRect l="4579" t="19643" r="4998" b="27915"/>
          <a:stretch/>
        </p:blipFill>
        <p:spPr>
          <a:xfrm>
            <a:off x="6853410" y="6090360"/>
            <a:ext cx="1945429" cy="859645"/>
          </a:xfrm>
          <a:prstGeom prst="rect">
            <a:avLst/>
          </a:prstGeom>
        </p:spPr>
      </p:pic>
      <p:pic>
        <p:nvPicPr>
          <p:cNvPr id="4" name="Picture 3" descr="ih1218-deep-fig3-900.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4704"/>
            <a:ext cx="9108102" cy="5400600"/>
          </a:xfrm>
          <a:prstGeom prst="rect">
            <a:avLst/>
          </a:prstGeom>
        </p:spPr>
      </p:pic>
      <p:sp>
        <p:nvSpPr>
          <p:cNvPr id="3" name="TextBox 2"/>
          <p:cNvSpPr txBox="1"/>
          <p:nvPr/>
        </p:nvSpPr>
        <p:spPr>
          <a:xfrm>
            <a:off x="0" y="0"/>
            <a:ext cx="9120761" cy="646331"/>
          </a:xfrm>
          <a:prstGeom prst="rect">
            <a:avLst/>
          </a:prstGeom>
          <a:noFill/>
        </p:spPr>
        <p:txBody>
          <a:bodyPr wrap="square" rtlCol="0">
            <a:spAutoFit/>
          </a:bodyPr>
          <a:lstStyle/>
          <a:p>
            <a:r>
              <a:rPr lang="en-US" b="1" dirty="0" smtClean="0"/>
              <a:t>Potentiodynamic pitting-resistance test of 4340 for 36 hours in 3.5% NaCl for three cryo treated coupons (a) and three non-cryo coupons (b)</a:t>
            </a:r>
            <a:endParaRPr lang="en-US" b="1" dirty="0"/>
          </a:p>
        </p:txBody>
      </p:sp>
    </p:spTree>
    <p:extLst>
      <p:ext uri="{BB962C8B-B14F-4D97-AF65-F5344CB8AC3E}">
        <p14:creationId xmlns:p14="http://schemas.microsoft.com/office/powerpoint/2010/main" val="103412189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xmlns="" id="{D7F16AA3-EE24-4221-87FF-DEF84C6EEB9C}"/>
              </a:ext>
            </a:extLst>
          </p:cNvPr>
          <p:cNvSpPr/>
          <p:nvPr/>
        </p:nvSpPr>
        <p:spPr>
          <a:xfrm>
            <a:off x="-714" y="6261830"/>
            <a:ext cx="9144714" cy="923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extBox 1">
            <a:extLst>
              <a:ext uri="{FF2B5EF4-FFF2-40B4-BE49-F238E27FC236}">
                <a16:creationId xmlns:a16="http://schemas.microsoft.com/office/drawing/2014/main" xmlns="" id="{C25CC7F5-EC4A-4967-9141-877742A7FE49}"/>
              </a:ext>
            </a:extLst>
          </p:cNvPr>
          <p:cNvSpPr txBox="1"/>
          <p:nvPr/>
        </p:nvSpPr>
        <p:spPr>
          <a:xfrm>
            <a:off x="1" y="285939"/>
            <a:ext cx="9144000" cy="914401"/>
          </a:xfrm>
          <a:prstGeom prst="rect">
            <a:avLst/>
          </a:prstGeom>
        </p:spPr>
        <p:txBody>
          <a:bodyPr vert="horz" lIns="91440" tIns="45720" rIns="91440" bIns="45720" rtlCol="0" anchor="b">
            <a:noAutofit/>
          </a:bodyPr>
          <a:lstStyle/>
          <a:p>
            <a:pPr defTabSz="914400">
              <a:spcBef>
                <a:spcPct val="0"/>
              </a:spcBef>
            </a:pPr>
            <a:endParaRPr lang="en-US" sz="4400" spc="200" dirty="0">
              <a:solidFill>
                <a:schemeClr val="tx2"/>
              </a:solidFill>
              <a:latin typeface="+mj-lt"/>
              <a:ea typeface="+mj-ea"/>
              <a:cs typeface="+mj-cs"/>
            </a:endParaRPr>
          </a:p>
        </p:txBody>
      </p:sp>
      <p:pic>
        <p:nvPicPr>
          <p:cNvPr id="8" name="Picture 7" descr="Logo&#10;&#10;Description automatically generated">
            <a:extLst>
              <a:ext uri="{FF2B5EF4-FFF2-40B4-BE49-F238E27FC236}">
                <a16:creationId xmlns:a16="http://schemas.microsoft.com/office/drawing/2014/main" xmlns="" id="{D47E0C50-5326-4C2D-9F0F-4A909F49EB37}"/>
              </a:ext>
            </a:extLst>
          </p:cNvPr>
          <p:cNvPicPr>
            <a:picLocks noChangeAspect="1"/>
          </p:cNvPicPr>
          <p:nvPr/>
        </p:nvPicPr>
        <p:blipFill rotWithShape="1">
          <a:blip r:embed="rId2">
            <a:alphaModFix amt="25000"/>
          </a:blip>
          <a:srcRect l="4579" t="19643" r="4998" b="27915"/>
          <a:stretch/>
        </p:blipFill>
        <p:spPr>
          <a:xfrm>
            <a:off x="6853410" y="6090360"/>
            <a:ext cx="1945429" cy="859645"/>
          </a:xfrm>
          <a:prstGeom prst="rect">
            <a:avLst/>
          </a:prstGeom>
        </p:spPr>
      </p:pic>
      <p:pic>
        <p:nvPicPr>
          <p:cNvPr id="3" name="Picture 2" descr="ih1218-deep-fig4-900.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 y="19295"/>
            <a:ext cx="9145443" cy="6218017"/>
          </a:xfrm>
          <a:prstGeom prst="rect">
            <a:avLst/>
          </a:prstGeom>
        </p:spPr>
      </p:pic>
      <p:sp>
        <p:nvSpPr>
          <p:cNvPr id="5" name="TextBox 4"/>
          <p:cNvSpPr txBox="1"/>
          <p:nvPr/>
        </p:nvSpPr>
        <p:spPr>
          <a:xfrm>
            <a:off x="19094" y="0"/>
            <a:ext cx="9144000" cy="646331"/>
          </a:xfrm>
          <a:prstGeom prst="rect">
            <a:avLst/>
          </a:prstGeom>
          <a:noFill/>
        </p:spPr>
        <p:txBody>
          <a:bodyPr wrap="square" rtlCol="0">
            <a:spAutoFit/>
          </a:bodyPr>
          <a:lstStyle/>
          <a:p>
            <a:r>
              <a:rPr lang="en-US" b="1" dirty="0" smtClean="0"/>
              <a:t>Uniform surface-corrosion test of 4340 steel. Test was 18 hours in 3.5% NaCl with a result of 64% (volumetric) reduction in corrosion with cryo (a) vs. non-cryo (b)</a:t>
            </a:r>
            <a:endParaRPr lang="en-US" b="1" dirty="0"/>
          </a:p>
        </p:txBody>
      </p:sp>
    </p:spTree>
    <p:extLst>
      <p:ext uri="{BB962C8B-B14F-4D97-AF65-F5344CB8AC3E}">
        <p14:creationId xmlns:p14="http://schemas.microsoft.com/office/powerpoint/2010/main" val="267296493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xmlns="" id="{D7F16AA3-EE24-4221-87FF-DEF84C6EEB9C}"/>
              </a:ext>
            </a:extLst>
          </p:cNvPr>
          <p:cNvSpPr/>
          <p:nvPr/>
        </p:nvSpPr>
        <p:spPr>
          <a:xfrm>
            <a:off x="-714" y="6261830"/>
            <a:ext cx="9144714" cy="923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extBox 1">
            <a:extLst>
              <a:ext uri="{FF2B5EF4-FFF2-40B4-BE49-F238E27FC236}">
                <a16:creationId xmlns:a16="http://schemas.microsoft.com/office/drawing/2014/main" xmlns="" id="{C25CC7F5-EC4A-4967-9141-877742A7FE49}"/>
              </a:ext>
            </a:extLst>
          </p:cNvPr>
          <p:cNvSpPr txBox="1"/>
          <p:nvPr/>
        </p:nvSpPr>
        <p:spPr>
          <a:xfrm>
            <a:off x="4841" y="620688"/>
            <a:ext cx="9144000" cy="2448272"/>
          </a:xfrm>
          <a:prstGeom prst="rect">
            <a:avLst/>
          </a:prstGeom>
        </p:spPr>
        <p:txBody>
          <a:bodyPr vert="horz" lIns="91440" tIns="45720" rIns="91440" bIns="45720" rtlCol="0" anchor="b">
            <a:noAutofit/>
          </a:bodyPr>
          <a:lstStyle/>
          <a:p>
            <a:pPr>
              <a:spcBef>
                <a:spcPct val="0"/>
              </a:spcBef>
            </a:pPr>
            <a:endParaRPr lang="en-US" sz="2800" dirty="0" smtClean="0"/>
          </a:p>
          <a:p>
            <a:pPr>
              <a:spcBef>
                <a:spcPct val="0"/>
              </a:spcBef>
            </a:pPr>
            <a:endParaRPr lang="en-US" sz="2800" dirty="0"/>
          </a:p>
          <a:p>
            <a:pPr>
              <a:spcBef>
                <a:spcPct val="0"/>
              </a:spcBef>
            </a:pPr>
            <a:endParaRPr lang="en-US" sz="2800" dirty="0" smtClean="0"/>
          </a:p>
          <a:p>
            <a:pPr>
              <a:spcBef>
                <a:spcPct val="0"/>
              </a:spcBef>
            </a:pPr>
            <a:endParaRPr lang="en-US" sz="2800" dirty="0"/>
          </a:p>
          <a:p>
            <a:pPr>
              <a:spcBef>
                <a:spcPct val="0"/>
              </a:spcBef>
            </a:pPr>
            <a:endParaRPr lang="en-US" sz="2800" dirty="0" smtClean="0"/>
          </a:p>
          <a:p>
            <a:pPr>
              <a:spcBef>
                <a:spcPct val="0"/>
              </a:spcBef>
            </a:pPr>
            <a:endParaRPr lang="en-US" sz="2800" dirty="0"/>
          </a:p>
          <a:p>
            <a:pPr>
              <a:spcBef>
                <a:spcPct val="0"/>
              </a:spcBef>
            </a:pPr>
            <a:endParaRPr lang="en-US" sz="2800" dirty="0" smtClean="0"/>
          </a:p>
          <a:p>
            <a:pPr>
              <a:spcBef>
                <a:spcPct val="0"/>
              </a:spcBef>
            </a:pPr>
            <a:endParaRPr lang="en-US" sz="2800" dirty="0"/>
          </a:p>
          <a:p>
            <a:pPr>
              <a:spcBef>
                <a:spcPct val="0"/>
              </a:spcBef>
            </a:pPr>
            <a:endParaRPr lang="en-US" sz="2800" dirty="0" smtClean="0"/>
          </a:p>
          <a:p>
            <a:pPr>
              <a:spcBef>
                <a:spcPct val="0"/>
              </a:spcBef>
            </a:pPr>
            <a:endParaRPr lang="en-US" sz="2800" dirty="0"/>
          </a:p>
          <a:p>
            <a:pPr>
              <a:spcBef>
                <a:spcPct val="0"/>
              </a:spcBef>
            </a:pPr>
            <a:endParaRPr lang="en-US" sz="2800" dirty="0" smtClean="0"/>
          </a:p>
          <a:p>
            <a:pPr>
              <a:spcBef>
                <a:spcPct val="0"/>
              </a:spcBef>
            </a:pPr>
            <a:endParaRPr lang="en-US" sz="2800" dirty="0" smtClean="0"/>
          </a:p>
          <a:p>
            <a:pPr>
              <a:spcBef>
                <a:spcPct val="0"/>
              </a:spcBef>
            </a:pPr>
            <a:endParaRPr lang="en-US" sz="2800" dirty="0"/>
          </a:p>
          <a:p>
            <a:pPr>
              <a:spcBef>
                <a:spcPct val="0"/>
              </a:spcBef>
            </a:pPr>
            <a:endParaRPr lang="en-US" sz="2800" dirty="0" smtClean="0"/>
          </a:p>
          <a:p>
            <a:pPr algn="ctr">
              <a:spcBef>
                <a:spcPct val="0"/>
              </a:spcBef>
            </a:pPr>
            <a:r>
              <a:rPr lang="en-US" sz="2800" dirty="0" smtClean="0"/>
              <a:t>Exotic</a:t>
            </a:r>
            <a:r>
              <a:rPr lang="en-US" sz="2800" dirty="0"/>
              <a:t>-alloy substitutions help, but the higher price </a:t>
            </a:r>
            <a:r>
              <a:rPr lang="en-US" sz="2800" dirty="0" smtClean="0"/>
              <a:t>and limited </a:t>
            </a:r>
            <a:r>
              <a:rPr lang="en-US" sz="2800" dirty="0"/>
              <a:t>supply chain present barriers. Carbon steel is cheaper and widely available</a:t>
            </a:r>
            <a:r>
              <a:rPr lang="en-US" sz="2800" dirty="0" smtClean="0"/>
              <a:t>, </a:t>
            </a:r>
            <a:r>
              <a:rPr lang="en-US" sz="2800" dirty="0"/>
              <a:t>the alloy is often entrained with hydrogen, which is diffused along grain boundaries </a:t>
            </a:r>
            <a:r>
              <a:rPr lang="en-US" sz="2800" dirty="0" smtClean="0"/>
              <a:t>that</a:t>
            </a:r>
            <a:r>
              <a:rPr lang="en-US" sz="2800" dirty="0" smtClean="0"/>
              <a:t> </a:t>
            </a:r>
            <a:r>
              <a:rPr lang="en-US" sz="2800" dirty="0"/>
              <a:t>can’t meet longevity or performance requirements in some environments</a:t>
            </a:r>
            <a:r>
              <a:rPr lang="en-US" sz="2800" dirty="0" smtClean="0"/>
              <a:t>.</a:t>
            </a:r>
            <a:endParaRPr lang="en-US" sz="2800" dirty="0"/>
          </a:p>
        </p:txBody>
      </p:sp>
      <p:pic>
        <p:nvPicPr>
          <p:cNvPr id="8" name="Picture 7" descr="Logo&#10;&#10;Description automatically generated">
            <a:extLst>
              <a:ext uri="{FF2B5EF4-FFF2-40B4-BE49-F238E27FC236}">
                <a16:creationId xmlns:a16="http://schemas.microsoft.com/office/drawing/2014/main" xmlns="" id="{D47E0C50-5326-4C2D-9F0F-4A909F49EB37}"/>
              </a:ext>
            </a:extLst>
          </p:cNvPr>
          <p:cNvPicPr>
            <a:picLocks noChangeAspect="1"/>
          </p:cNvPicPr>
          <p:nvPr/>
        </p:nvPicPr>
        <p:blipFill rotWithShape="1">
          <a:blip r:embed="rId2">
            <a:alphaModFix amt="25000"/>
          </a:blip>
          <a:srcRect l="4579" t="19643" r="4998" b="27915"/>
          <a:stretch/>
        </p:blipFill>
        <p:spPr>
          <a:xfrm>
            <a:off x="6853410" y="6090360"/>
            <a:ext cx="1945429" cy="859645"/>
          </a:xfrm>
          <a:prstGeom prst="rect">
            <a:avLst/>
          </a:prstGeom>
        </p:spPr>
      </p:pic>
      <p:sp>
        <p:nvSpPr>
          <p:cNvPr id="4" name="Rectangle 3"/>
          <p:cNvSpPr/>
          <p:nvPr/>
        </p:nvSpPr>
        <p:spPr>
          <a:xfrm>
            <a:off x="4018" y="3212976"/>
            <a:ext cx="9144000" cy="2677656"/>
          </a:xfrm>
          <a:prstGeom prst="rect">
            <a:avLst/>
          </a:prstGeom>
        </p:spPr>
        <p:txBody>
          <a:bodyPr wrap="square">
            <a:spAutoFit/>
          </a:bodyPr>
          <a:lstStyle/>
          <a:p>
            <a:pPr algn="ctr"/>
            <a:r>
              <a:rPr lang="en-US" sz="2800" dirty="0" smtClean="0"/>
              <a:t>Imagine the possibilities of asset protection by cryo-treating high value assets that are manufactured with high cost alloys such as titanium. </a:t>
            </a:r>
            <a:r>
              <a:rPr lang="en-US" sz="2800" dirty="0" smtClean="0"/>
              <a:t>We even get great results with aluminum, different plastic compounds, polyurethanes even wood.</a:t>
            </a:r>
            <a:endParaRPr lang="en-US" sz="2800" dirty="0" smtClean="0"/>
          </a:p>
          <a:p>
            <a:pPr algn="ctr"/>
            <a:r>
              <a:rPr lang="en-US" sz="2800" dirty="0" smtClean="0"/>
              <a:t>Imagine the possibilities of taking average and making it extraordinary.  </a:t>
            </a:r>
          </a:p>
        </p:txBody>
      </p:sp>
    </p:spTree>
    <p:extLst>
      <p:ext uri="{BB962C8B-B14F-4D97-AF65-F5344CB8AC3E}">
        <p14:creationId xmlns:p14="http://schemas.microsoft.com/office/powerpoint/2010/main" val="261605203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xmlns="" id="{E7032081-8671-470E-B4AC-F28783352DBB}"/>
              </a:ext>
            </a:extLst>
          </p:cNvPr>
          <p:cNvGraphicFramePr/>
          <p:nvPr>
            <p:extLst>
              <p:ext uri="{D42A27DB-BD31-4B8C-83A1-F6EECF244321}">
                <p14:modId xmlns:p14="http://schemas.microsoft.com/office/powerpoint/2010/main" val="1722663953"/>
              </p:ext>
            </p:extLst>
          </p:nvPr>
        </p:nvGraphicFramePr>
        <p:xfrm>
          <a:off x="1632796" y="2175664"/>
          <a:ext cx="7173980" cy="3819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Logo&#10;&#10;Description automatically generated">
            <a:extLst>
              <a:ext uri="{FF2B5EF4-FFF2-40B4-BE49-F238E27FC236}">
                <a16:creationId xmlns:a16="http://schemas.microsoft.com/office/drawing/2014/main" xmlns="" id="{C2B5E3E6-7610-4E68-96BA-63E99C6254A5}"/>
              </a:ext>
            </a:extLst>
          </p:cNvPr>
          <p:cNvPicPr>
            <a:picLocks noChangeAspect="1"/>
          </p:cNvPicPr>
          <p:nvPr/>
        </p:nvPicPr>
        <p:blipFill rotWithShape="1">
          <a:blip r:embed="rId7">
            <a:alphaModFix amt="25000"/>
          </a:blip>
          <a:srcRect l="4579" t="19643" r="4998" b="27915"/>
          <a:stretch/>
        </p:blipFill>
        <p:spPr>
          <a:xfrm>
            <a:off x="6853410" y="6090360"/>
            <a:ext cx="1945429" cy="859645"/>
          </a:xfrm>
          <a:prstGeom prst="rect">
            <a:avLst/>
          </a:prstGeom>
        </p:spPr>
      </p:pic>
      <p:sp>
        <p:nvSpPr>
          <p:cNvPr id="35" name="Rectangle 34">
            <a:extLst>
              <a:ext uri="{FF2B5EF4-FFF2-40B4-BE49-F238E27FC236}">
                <a16:creationId xmlns:a16="http://schemas.microsoft.com/office/drawing/2014/main" xmlns="" id="{F1AD4DB7-F61C-4793-B0D3-A05BAE95848E}"/>
              </a:ext>
            </a:extLst>
          </p:cNvPr>
          <p:cNvSpPr/>
          <p:nvPr/>
        </p:nvSpPr>
        <p:spPr>
          <a:xfrm>
            <a:off x="-714" y="6261830"/>
            <a:ext cx="9144714" cy="923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a:extLst>
              <a:ext uri="{FF2B5EF4-FFF2-40B4-BE49-F238E27FC236}">
                <a16:creationId xmlns:a16="http://schemas.microsoft.com/office/drawing/2014/main" xmlns="" id="{29E22B68-8F89-46A1-AE7B-7F107FC6D064}"/>
              </a:ext>
            </a:extLst>
          </p:cNvPr>
          <p:cNvSpPr txBox="1"/>
          <p:nvPr/>
        </p:nvSpPr>
        <p:spPr>
          <a:xfrm>
            <a:off x="0" y="1174939"/>
            <a:ext cx="9144000" cy="914401"/>
          </a:xfrm>
          <a:prstGeom prst="rect">
            <a:avLst/>
          </a:prstGeom>
        </p:spPr>
        <p:txBody>
          <a:bodyPr vert="horz" lIns="91440" tIns="45720" rIns="91440" bIns="45720" rtlCol="0" anchor="b">
            <a:noAutofit/>
          </a:bodyPr>
          <a:lstStyle/>
          <a:p>
            <a:pPr algn="ctr" defTabSz="914400">
              <a:spcBef>
                <a:spcPct val="0"/>
              </a:spcBef>
            </a:pPr>
            <a:r>
              <a:rPr lang="en-US" sz="4400" spc="200" dirty="0" smtClean="0">
                <a:solidFill>
                  <a:schemeClr val="tx2"/>
                </a:solidFill>
                <a:latin typeface="+mj-lt"/>
                <a:ea typeface="+mj-ea"/>
                <a:cs typeface="+mj-cs"/>
              </a:rPr>
              <a:t>Introduction to Industrial Cryogenic Processing</a:t>
            </a:r>
            <a:endParaRPr lang="en-US" sz="4400" spc="200" dirty="0">
              <a:solidFill>
                <a:schemeClr val="tx2"/>
              </a:solidFill>
              <a:latin typeface="+mj-lt"/>
              <a:ea typeface="+mj-ea"/>
              <a:cs typeface="+mj-cs"/>
            </a:endParaRPr>
          </a:p>
        </p:txBody>
      </p:sp>
    </p:spTree>
    <p:extLst>
      <p:ext uri="{BB962C8B-B14F-4D97-AF65-F5344CB8AC3E}">
        <p14:creationId xmlns:p14="http://schemas.microsoft.com/office/powerpoint/2010/main" val="151389942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xmlns="" id="{D7F16AA3-EE24-4221-87FF-DEF84C6EEB9C}"/>
              </a:ext>
            </a:extLst>
          </p:cNvPr>
          <p:cNvSpPr/>
          <p:nvPr/>
        </p:nvSpPr>
        <p:spPr>
          <a:xfrm>
            <a:off x="-714" y="6261830"/>
            <a:ext cx="9144714" cy="923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extBox 1">
            <a:extLst>
              <a:ext uri="{FF2B5EF4-FFF2-40B4-BE49-F238E27FC236}">
                <a16:creationId xmlns:a16="http://schemas.microsoft.com/office/drawing/2014/main" xmlns="" id="{C25CC7F5-EC4A-4967-9141-877742A7FE49}"/>
              </a:ext>
            </a:extLst>
          </p:cNvPr>
          <p:cNvSpPr txBox="1"/>
          <p:nvPr/>
        </p:nvSpPr>
        <p:spPr>
          <a:xfrm>
            <a:off x="1" y="285939"/>
            <a:ext cx="9144000" cy="914401"/>
          </a:xfrm>
          <a:prstGeom prst="rect">
            <a:avLst/>
          </a:prstGeom>
        </p:spPr>
        <p:txBody>
          <a:bodyPr vert="horz" lIns="91440" tIns="45720" rIns="91440" bIns="45720" rtlCol="0" anchor="b">
            <a:noAutofit/>
          </a:bodyPr>
          <a:lstStyle/>
          <a:p>
            <a:pPr defTabSz="914400">
              <a:spcBef>
                <a:spcPct val="0"/>
              </a:spcBef>
            </a:pPr>
            <a:endParaRPr lang="en-US" sz="4400" spc="200" dirty="0">
              <a:solidFill>
                <a:schemeClr val="tx2"/>
              </a:solidFill>
              <a:latin typeface="+mj-lt"/>
              <a:ea typeface="+mj-ea"/>
              <a:cs typeface="+mj-cs"/>
            </a:endParaRPr>
          </a:p>
        </p:txBody>
      </p:sp>
      <p:pic>
        <p:nvPicPr>
          <p:cNvPr id="8" name="Picture 7" descr="Logo&#10;&#10;Description automatically generated">
            <a:extLst>
              <a:ext uri="{FF2B5EF4-FFF2-40B4-BE49-F238E27FC236}">
                <a16:creationId xmlns:a16="http://schemas.microsoft.com/office/drawing/2014/main" xmlns="" id="{D47E0C50-5326-4C2D-9F0F-4A909F49EB37}"/>
              </a:ext>
            </a:extLst>
          </p:cNvPr>
          <p:cNvPicPr>
            <a:picLocks noChangeAspect="1"/>
          </p:cNvPicPr>
          <p:nvPr/>
        </p:nvPicPr>
        <p:blipFill rotWithShape="1">
          <a:blip r:embed="rId2">
            <a:alphaModFix amt="25000"/>
          </a:blip>
          <a:srcRect l="4579" t="19643" r="4998" b="27915"/>
          <a:stretch/>
        </p:blipFill>
        <p:spPr>
          <a:xfrm>
            <a:off x="6853410" y="6090360"/>
            <a:ext cx="1945429" cy="859645"/>
          </a:xfrm>
          <a:prstGeom prst="rect">
            <a:avLst/>
          </a:prstGeom>
        </p:spPr>
      </p:pic>
      <p:sp>
        <p:nvSpPr>
          <p:cNvPr id="4" name="Rectangle 3"/>
          <p:cNvSpPr/>
          <p:nvPr/>
        </p:nvSpPr>
        <p:spPr>
          <a:xfrm>
            <a:off x="-20421" y="-1323528"/>
            <a:ext cx="9144000" cy="8710076"/>
          </a:xfrm>
          <a:prstGeom prst="rect">
            <a:avLst/>
          </a:prstGeom>
        </p:spPr>
        <p:txBody>
          <a:bodyPr wrap="square">
            <a:spAutoFit/>
          </a:bodyPr>
          <a:lstStyle/>
          <a:p>
            <a:pPr algn="ctr"/>
            <a:endParaRPr lang="en-US" sz="2800" dirty="0" smtClean="0"/>
          </a:p>
          <a:p>
            <a:pPr algn="ctr"/>
            <a:endParaRPr lang="en-US" sz="2800" dirty="0"/>
          </a:p>
          <a:p>
            <a:pPr algn="ctr"/>
            <a:endParaRPr lang="en-US" sz="2800" dirty="0" smtClean="0"/>
          </a:p>
          <a:p>
            <a:pPr algn="ctr"/>
            <a:r>
              <a:rPr lang="en-US" sz="2800" dirty="0" smtClean="0"/>
              <a:t>In </a:t>
            </a:r>
            <a:r>
              <a:rPr lang="en-US" sz="2800" dirty="0" smtClean="0"/>
              <a:t>Closing, Industrial Cryogenic Processing </a:t>
            </a:r>
            <a:r>
              <a:rPr lang="en-US" sz="2800" dirty="0" smtClean="0"/>
              <a:t>has</a:t>
            </a:r>
            <a:r>
              <a:rPr lang="en-US" sz="2800" dirty="0" smtClean="0"/>
              <a:t> long been thought of as a way to enhance performance and extend the life cycle of certain materials, now it’s beyond proven. We are</a:t>
            </a:r>
            <a:r>
              <a:rPr lang="en-US" sz="2800" dirty="0" smtClean="0"/>
              <a:t> </a:t>
            </a:r>
            <a:r>
              <a:rPr lang="en-US" sz="2800" dirty="0" smtClean="0"/>
              <a:t>starting to be recognized </a:t>
            </a:r>
            <a:r>
              <a:rPr lang="en-US" sz="2800" dirty="0" smtClean="0"/>
              <a:t>as a great way to add value to the ever important bottom line of your company. Through these </a:t>
            </a:r>
            <a:endParaRPr lang="en-US" sz="2800" dirty="0" smtClean="0"/>
          </a:p>
          <a:p>
            <a:pPr algn="ctr"/>
            <a:r>
              <a:rPr lang="en-US" sz="2800" dirty="0" smtClean="0"/>
              <a:t> </a:t>
            </a:r>
            <a:r>
              <a:rPr lang="en-US" sz="2800" dirty="0" smtClean="0"/>
              <a:t>remarkable attributes we will try and expand </a:t>
            </a:r>
            <a:r>
              <a:rPr lang="en-US" sz="2800" dirty="0" smtClean="0"/>
              <a:t>the way</a:t>
            </a:r>
          </a:p>
          <a:p>
            <a:pPr algn="ctr"/>
            <a:r>
              <a:rPr lang="en-US" sz="2800" dirty="0"/>
              <a:t>m</a:t>
            </a:r>
            <a:r>
              <a:rPr lang="en-US" sz="2800" dirty="0" smtClean="0"/>
              <a:t>ainstream industries look at asset protection</a:t>
            </a:r>
            <a:r>
              <a:rPr lang="en-US" sz="2800" dirty="0" smtClean="0"/>
              <a:t>.</a:t>
            </a:r>
          </a:p>
          <a:p>
            <a:pPr algn="ctr"/>
            <a:r>
              <a:rPr lang="en-US" sz="2800" dirty="0" smtClean="0"/>
              <a:t> </a:t>
            </a:r>
            <a:r>
              <a:rPr lang="en-US" sz="2800" dirty="0" smtClean="0"/>
              <a:t>This </a:t>
            </a:r>
            <a:r>
              <a:rPr lang="en-US" sz="2800" dirty="0" smtClean="0"/>
              <a:t>is especially </a:t>
            </a:r>
            <a:r>
              <a:rPr lang="en-US" sz="2800" dirty="0" smtClean="0"/>
              <a:t>true </a:t>
            </a:r>
            <a:r>
              <a:rPr lang="en-US" sz="2800" dirty="0" smtClean="0"/>
              <a:t>in</a:t>
            </a:r>
            <a:r>
              <a:rPr lang="en-US" sz="2800" dirty="0" smtClean="0"/>
              <a:t> Oil &amp; Gas.                              </a:t>
            </a:r>
          </a:p>
          <a:p>
            <a:pPr algn="ctr"/>
            <a:r>
              <a:rPr lang="en-US" sz="2800" dirty="0" smtClean="0"/>
              <a:t>      </a:t>
            </a:r>
            <a:r>
              <a:rPr lang="en-US" sz="2800" dirty="0" smtClean="0"/>
              <a:t> </a:t>
            </a:r>
            <a:r>
              <a:rPr lang="en-US" sz="2800" dirty="0"/>
              <a:t>W</a:t>
            </a:r>
            <a:r>
              <a:rPr lang="en-US" sz="2800" dirty="0" smtClean="0"/>
              <a:t>e will continue to</a:t>
            </a:r>
          </a:p>
          <a:p>
            <a:pPr algn="ctr"/>
            <a:r>
              <a:rPr lang="en-US" sz="2800" dirty="0" smtClean="0"/>
              <a:t>learn </a:t>
            </a:r>
            <a:r>
              <a:rPr lang="en-US" sz="2800" dirty="0" smtClean="0"/>
              <a:t>and explore this unique </a:t>
            </a:r>
            <a:r>
              <a:rPr lang="en-US" sz="2800" dirty="0" smtClean="0"/>
              <a:t>way</a:t>
            </a:r>
          </a:p>
          <a:p>
            <a:pPr algn="ctr"/>
            <a:r>
              <a:rPr lang="en-US" sz="2800" dirty="0" smtClean="0"/>
              <a:t> </a:t>
            </a:r>
            <a:r>
              <a:rPr lang="en-US" sz="2800" dirty="0" smtClean="0"/>
              <a:t>of reducing, resisting and preventing</a:t>
            </a:r>
          </a:p>
          <a:p>
            <a:pPr algn="ctr"/>
            <a:r>
              <a:rPr lang="en-US" sz="2800" dirty="0"/>
              <a:t>c</a:t>
            </a:r>
            <a:r>
              <a:rPr lang="en-US" sz="2800" dirty="0" smtClean="0"/>
              <a:t>orrosion </a:t>
            </a:r>
            <a:r>
              <a:rPr lang="en-US" sz="2800" dirty="0" smtClean="0"/>
              <a:t>within all sectors of the industry. With science and ingenuity we can help inspire todays and tomorrows engineers, towards a new way to help protect our assets.</a:t>
            </a:r>
            <a:endParaRPr lang="en-US" sz="2800" dirty="0"/>
          </a:p>
          <a:p>
            <a:pPr algn="ctr"/>
            <a:endParaRPr lang="en-US" sz="2800" dirty="0" smtClean="0"/>
          </a:p>
          <a:p>
            <a:pPr algn="ctr"/>
            <a:endParaRPr lang="en-US" sz="2800" dirty="0"/>
          </a:p>
          <a:p>
            <a:pPr algn="ctr"/>
            <a:endParaRPr lang="en-US" sz="2800" dirty="0" smtClean="0"/>
          </a:p>
        </p:txBody>
      </p:sp>
    </p:spTree>
    <p:extLst>
      <p:ext uri="{BB962C8B-B14F-4D97-AF65-F5344CB8AC3E}">
        <p14:creationId xmlns:p14="http://schemas.microsoft.com/office/powerpoint/2010/main" val="254949130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pic>
        <p:nvPicPr>
          <p:cNvPr id="21" name="Picture 20" descr="A picture containing gear, metalware&#10;&#10;Description automatically generated">
            <a:extLst>
              <a:ext uri="{FF2B5EF4-FFF2-40B4-BE49-F238E27FC236}">
                <a16:creationId xmlns:a16="http://schemas.microsoft.com/office/drawing/2014/main" xmlns="" id="{6B19ED24-1E1B-4DC9-96DB-40F27B19C1DD}"/>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brightnessContrast bright="-75000"/>
                    </a14:imgEffect>
                  </a14:imgLayer>
                </a14:imgProps>
              </a:ext>
            </a:extLst>
          </a:blip>
          <a:srcRect b="8909"/>
          <a:stretch/>
        </p:blipFill>
        <p:spPr>
          <a:xfrm>
            <a:off x="0" y="-1"/>
            <a:ext cx="9144000" cy="6330463"/>
          </a:xfrm>
          <a:prstGeom prst="rect">
            <a:avLst/>
          </a:prstGeom>
        </p:spPr>
      </p:pic>
      <p:pic>
        <p:nvPicPr>
          <p:cNvPr id="8" name="Picture 7" descr="Logo&#10;&#10;Description automatically generated">
            <a:extLst>
              <a:ext uri="{FF2B5EF4-FFF2-40B4-BE49-F238E27FC236}">
                <a16:creationId xmlns:a16="http://schemas.microsoft.com/office/drawing/2014/main" xmlns="" id="{67B371E0-B57B-4867-91DF-ABE9E48CE7AB}"/>
              </a:ext>
            </a:extLst>
          </p:cNvPr>
          <p:cNvPicPr>
            <a:picLocks noChangeAspect="1"/>
          </p:cNvPicPr>
          <p:nvPr/>
        </p:nvPicPr>
        <p:blipFill rotWithShape="1">
          <a:blip r:embed="rId4"/>
          <a:srcRect l="7320" t="23448" r="7361" b="30955"/>
          <a:stretch/>
        </p:blipFill>
        <p:spPr>
          <a:xfrm>
            <a:off x="161393" y="-158746"/>
            <a:ext cx="4092913" cy="1666532"/>
          </a:xfrm>
          <a:prstGeom prst="rect">
            <a:avLst/>
          </a:prstGeom>
        </p:spPr>
      </p:pic>
      <p:sp>
        <p:nvSpPr>
          <p:cNvPr id="2" name="Title 1">
            <a:extLst>
              <a:ext uri="{FF2B5EF4-FFF2-40B4-BE49-F238E27FC236}">
                <a16:creationId xmlns:a16="http://schemas.microsoft.com/office/drawing/2014/main" xmlns="" id="{9AB2EA78-AEB3-469B-9025-3B17201A457B}"/>
              </a:ext>
            </a:extLst>
          </p:cNvPr>
          <p:cNvSpPr>
            <a:spLocks noGrp="1"/>
          </p:cNvSpPr>
          <p:nvPr>
            <p:ph type="ctrTitle" idx="4294967295"/>
          </p:nvPr>
        </p:nvSpPr>
        <p:spPr>
          <a:xfrm>
            <a:off x="0" y="980728"/>
            <a:ext cx="9144000" cy="5003069"/>
          </a:xfrm>
        </p:spPr>
        <p:txBody>
          <a:bodyPr>
            <a:noAutofit/>
          </a:bodyPr>
          <a:lstStyle/>
          <a:p>
            <a:pPr algn="ctr">
              <a:lnSpc>
                <a:spcPct val="100000"/>
              </a:lnSpc>
              <a:spcBef>
                <a:spcPts val="0"/>
              </a:spcBef>
            </a:pPr>
            <a:r>
              <a:rPr lang="en-US" sz="9900" b="1" spc="1000" dirty="0">
                <a:solidFill>
                  <a:schemeClr val="accent1"/>
                </a:solidFill>
              </a:rPr>
              <a:t>	</a:t>
            </a:r>
            <a:r>
              <a:rPr lang="en-US" sz="9900" b="1" spc="1000" dirty="0" smtClean="0">
                <a:solidFill>
                  <a:schemeClr val="accent1"/>
                </a:solidFill>
              </a:rPr>
              <a:t>INDUSTRIAL</a:t>
            </a:r>
            <a:r>
              <a:rPr lang="en-US" sz="9900" b="1" spc="1000" dirty="0">
                <a:solidFill>
                  <a:schemeClr val="accent1"/>
                </a:solidFill>
              </a:rPr>
              <a:t/>
            </a:r>
            <a:br>
              <a:rPr lang="en-US" sz="9900" b="1" spc="1000" dirty="0">
                <a:solidFill>
                  <a:schemeClr val="accent1"/>
                </a:solidFill>
              </a:rPr>
            </a:br>
            <a:r>
              <a:rPr lang="en-US" sz="6600" spc="1000" dirty="0">
                <a:solidFill>
                  <a:schemeClr val="accent1"/>
                </a:solidFill>
                <a:latin typeface="+mn-lt"/>
              </a:rPr>
              <a:t>CRYOGENIC PROCESSING</a:t>
            </a:r>
          </a:p>
        </p:txBody>
      </p:sp>
      <p:sp>
        <p:nvSpPr>
          <p:cNvPr id="23" name="Rectangle 22">
            <a:extLst>
              <a:ext uri="{FF2B5EF4-FFF2-40B4-BE49-F238E27FC236}">
                <a16:creationId xmlns:a16="http://schemas.microsoft.com/office/drawing/2014/main" xmlns="" id="{9D859719-FD3C-41CF-BE07-A75C3CA01EB7}"/>
              </a:ext>
            </a:extLst>
          </p:cNvPr>
          <p:cNvSpPr/>
          <p:nvPr/>
        </p:nvSpPr>
        <p:spPr>
          <a:xfrm>
            <a:off x="-714" y="6261830"/>
            <a:ext cx="9144714" cy="923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15973832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grpId="0" nodeType="withEffect">
                                  <p:stCondLst>
                                    <p:cond delay="100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21"/>
                                        </p:tgtEl>
                                        <p:attrNameLst>
                                          <p:attrName>ppt_w</p:attrName>
                                        </p:attrNameLst>
                                      </p:cBhvr>
                                      <p:tavLst>
                                        <p:tav tm="0">
                                          <p:val>
                                            <p:strVal val="ppt_w"/>
                                          </p:val>
                                        </p:tav>
                                        <p:tav tm="100000">
                                          <p:val>
                                            <p:fltVal val="0"/>
                                          </p:val>
                                        </p:tav>
                                      </p:tavLst>
                                    </p:anim>
                                    <p:anim calcmode="lin" valueType="num">
                                      <p:cBhvr>
                                        <p:cTn id="14" dur="500"/>
                                        <p:tgtEl>
                                          <p:spTgt spid="21"/>
                                        </p:tgtEl>
                                        <p:attrNameLst>
                                          <p:attrName>ppt_h</p:attrName>
                                        </p:attrNameLst>
                                      </p:cBhvr>
                                      <p:tavLst>
                                        <p:tav tm="0">
                                          <p:val>
                                            <p:strVal val="ppt_h"/>
                                          </p:val>
                                        </p:tav>
                                        <p:tav tm="100000">
                                          <p:val>
                                            <p:fltVal val="0"/>
                                          </p:val>
                                        </p:tav>
                                      </p:tavLst>
                                    </p:anim>
                                    <p:animEffect transition="out" filter="fade">
                                      <p:cBhvr>
                                        <p:cTn id="15" dur="500"/>
                                        <p:tgtEl>
                                          <p:spTgt spid="21"/>
                                        </p:tgtEl>
                                      </p:cBhvr>
                                    </p:animEffect>
                                    <p:set>
                                      <p:cBhvr>
                                        <p:cTn id="16"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xmlns="" id="{C2B5E3E6-7610-4E68-96BA-63E99C6254A5}"/>
              </a:ext>
            </a:extLst>
          </p:cNvPr>
          <p:cNvPicPr>
            <a:picLocks noChangeAspect="1"/>
          </p:cNvPicPr>
          <p:nvPr/>
        </p:nvPicPr>
        <p:blipFill rotWithShape="1">
          <a:blip r:embed="rId2">
            <a:alphaModFix amt="25000"/>
          </a:blip>
          <a:srcRect l="4579" t="19643" r="4998" b="27915"/>
          <a:stretch/>
        </p:blipFill>
        <p:spPr>
          <a:xfrm>
            <a:off x="6853410" y="6090360"/>
            <a:ext cx="1945429" cy="859645"/>
          </a:xfrm>
          <a:prstGeom prst="rect">
            <a:avLst/>
          </a:prstGeom>
        </p:spPr>
      </p:pic>
      <p:sp>
        <p:nvSpPr>
          <p:cNvPr id="35" name="Rectangle 34">
            <a:extLst>
              <a:ext uri="{FF2B5EF4-FFF2-40B4-BE49-F238E27FC236}">
                <a16:creationId xmlns:a16="http://schemas.microsoft.com/office/drawing/2014/main" xmlns="" id="{F1AD4DB7-F61C-4793-B0D3-A05BAE95848E}"/>
              </a:ext>
            </a:extLst>
          </p:cNvPr>
          <p:cNvSpPr/>
          <p:nvPr/>
        </p:nvSpPr>
        <p:spPr>
          <a:xfrm>
            <a:off x="-714" y="6261830"/>
            <a:ext cx="9144714" cy="923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a:extLst>
              <a:ext uri="{FF2B5EF4-FFF2-40B4-BE49-F238E27FC236}">
                <a16:creationId xmlns:a16="http://schemas.microsoft.com/office/drawing/2014/main" xmlns="" id="{29E22B68-8F89-46A1-AE7B-7F107FC6D064}"/>
              </a:ext>
            </a:extLst>
          </p:cNvPr>
          <p:cNvSpPr txBox="1"/>
          <p:nvPr/>
        </p:nvSpPr>
        <p:spPr>
          <a:xfrm>
            <a:off x="0" y="22745"/>
            <a:ext cx="9144000" cy="914401"/>
          </a:xfrm>
          <a:prstGeom prst="rect">
            <a:avLst/>
          </a:prstGeom>
        </p:spPr>
        <p:txBody>
          <a:bodyPr vert="horz" lIns="91440" tIns="45720" rIns="91440" bIns="45720" rtlCol="0" anchor="b">
            <a:noAutofit/>
          </a:bodyPr>
          <a:lstStyle/>
          <a:p>
            <a:pPr algn="ctr" defTabSz="914400">
              <a:spcBef>
                <a:spcPct val="0"/>
              </a:spcBef>
            </a:pPr>
            <a:r>
              <a:rPr lang="en-US" sz="4400" spc="200" dirty="0" smtClean="0">
                <a:solidFill>
                  <a:schemeClr val="tx2"/>
                </a:solidFill>
                <a:latin typeface="+mj-lt"/>
                <a:ea typeface="+mj-ea"/>
                <a:cs typeface="+mj-cs"/>
              </a:rPr>
              <a:t> Cryogenic Processing</a:t>
            </a:r>
            <a:endParaRPr lang="en-US" sz="4400" spc="200" dirty="0">
              <a:solidFill>
                <a:schemeClr val="tx2"/>
              </a:solidFill>
              <a:latin typeface="+mj-lt"/>
              <a:ea typeface="+mj-ea"/>
              <a:cs typeface="+mj-cs"/>
            </a:endParaRPr>
          </a:p>
        </p:txBody>
      </p:sp>
      <p:sp>
        <p:nvSpPr>
          <p:cNvPr id="2" name="TextBox 1"/>
          <p:cNvSpPr txBox="1"/>
          <p:nvPr/>
        </p:nvSpPr>
        <p:spPr>
          <a:xfrm>
            <a:off x="323528" y="1124744"/>
            <a:ext cx="8527361" cy="5201424"/>
          </a:xfrm>
          <a:prstGeom prst="rect">
            <a:avLst/>
          </a:prstGeom>
          <a:noFill/>
        </p:spPr>
        <p:txBody>
          <a:bodyPr wrap="square" rtlCol="0">
            <a:spAutoFit/>
          </a:bodyPr>
          <a:lstStyle/>
          <a:p>
            <a:pPr algn="ctr"/>
            <a:r>
              <a:rPr lang="en-US" sz="2800" dirty="0" smtClean="0"/>
              <a:t>The theory and practice of cryogenic processing has been around for </a:t>
            </a:r>
            <a:r>
              <a:rPr lang="en-US" sz="2800" dirty="0" smtClean="0"/>
              <a:t>decades, almost a century now. </a:t>
            </a:r>
            <a:r>
              <a:rPr lang="en-US" sz="2800" dirty="0" smtClean="0"/>
              <a:t>The rumour is some old timers </a:t>
            </a:r>
            <a:r>
              <a:rPr lang="en-US" sz="2800" dirty="0" smtClean="0"/>
              <a:t>who raced cars back </a:t>
            </a:r>
            <a:r>
              <a:rPr lang="en-US" sz="2800" dirty="0" smtClean="0"/>
              <a:t>in the day, </a:t>
            </a:r>
            <a:r>
              <a:rPr lang="en-US" sz="2800" dirty="0" smtClean="0"/>
              <a:t>would</a:t>
            </a:r>
            <a:r>
              <a:rPr lang="en-US" sz="2800" dirty="0" smtClean="0"/>
              <a:t> </a:t>
            </a:r>
            <a:r>
              <a:rPr lang="en-US" sz="2800" dirty="0" smtClean="0"/>
              <a:t>leave their </a:t>
            </a:r>
            <a:r>
              <a:rPr lang="en-US" sz="2800" dirty="0" smtClean="0"/>
              <a:t>engine blocks </a:t>
            </a:r>
            <a:r>
              <a:rPr lang="en-US" sz="2800" dirty="0" smtClean="0"/>
              <a:t>outside for the winter. </a:t>
            </a:r>
            <a:r>
              <a:rPr lang="en-US" sz="2800" dirty="0" smtClean="0"/>
              <a:t>This </a:t>
            </a:r>
            <a:r>
              <a:rPr lang="en-US" sz="2800" dirty="0" smtClean="0"/>
              <a:t>was at first a mistake or so they thought, a mistake they learned that somehow the extreme </a:t>
            </a:r>
            <a:r>
              <a:rPr lang="en-US" sz="2800" dirty="0"/>
              <a:t>c</a:t>
            </a:r>
            <a:r>
              <a:rPr lang="en-US" sz="2800" dirty="0" smtClean="0"/>
              <a:t>old of winter makes the block stronger</a:t>
            </a:r>
            <a:r>
              <a:rPr lang="en-US" sz="2400" dirty="0" smtClean="0"/>
              <a:t>.</a:t>
            </a:r>
          </a:p>
          <a:p>
            <a:pPr algn="ctr"/>
            <a:r>
              <a:rPr lang="en-US" sz="2800" dirty="0" smtClean="0"/>
              <a:t>German engineers started throwing tools into liquid nitrogen to see the response. As you can imagine it was quite rudimentary but did prove the point that some materials respond very well to extreme colds</a:t>
            </a:r>
            <a:endParaRPr lang="en-US" sz="2800" dirty="0" smtClean="0"/>
          </a:p>
          <a:p>
            <a:endParaRPr lang="en-US" sz="2400" dirty="0"/>
          </a:p>
        </p:txBody>
      </p:sp>
    </p:spTree>
    <p:extLst>
      <p:ext uri="{BB962C8B-B14F-4D97-AF65-F5344CB8AC3E}">
        <p14:creationId xmlns:p14="http://schemas.microsoft.com/office/powerpoint/2010/main" val="296895497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xmlns="" id="{C2B5E3E6-7610-4E68-96BA-63E99C6254A5}"/>
              </a:ext>
            </a:extLst>
          </p:cNvPr>
          <p:cNvPicPr>
            <a:picLocks noChangeAspect="1"/>
          </p:cNvPicPr>
          <p:nvPr/>
        </p:nvPicPr>
        <p:blipFill rotWithShape="1">
          <a:blip r:embed="rId2">
            <a:alphaModFix amt="25000"/>
          </a:blip>
          <a:srcRect l="4579" t="19643" r="4998" b="27915"/>
          <a:stretch/>
        </p:blipFill>
        <p:spPr>
          <a:xfrm>
            <a:off x="6853410" y="6090360"/>
            <a:ext cx="1945429" cy="859645"/>
          </a:xfrm>
          <a:prstGeom prst="rect">
            <a:avLst/>
          </a:prstGeom>
        </p:spPr>
      </p:pic>
      <p:sp>
        <p:nvSpPr>
          <p:cNvPr id="35" name="Rectangle 34">
            <a:extLst>
              <a:ext uri="{FF2B5EF4-FFF2-40B4-BE49-F238E27FC236}">
                <a16:creationId xmlns:a16="http://schemas.microsoft.com/office/drawing/2014/main" xmlns="" id="{F1AD4DB7-F61C-4793-B0D3-A05BAE95848E}"/>
              </a:ext>
            </a:extLst>
          </p:cNvPr>
          <p:cNvSpPr/>
          <p:nvPr/>
        </p:nvSpPr>
        <p:spPr>
          <a:xfrm>
            <a:off x="-714" y="6261830"/>
            <a:ext cx="9144714" cy="923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a:extLst>
              <a:ext uri="{FF2B5EF4-FFF2-40B4-BE49-F238E27FC236}">
                <a16:creationId xmlns:a16="http://schemas.microsoft.com/office/drawing/2014/main" xmlns="" id="{29E22B68-8F89-46A1-AE7B-7F107FC6D064}"/>
              </a:ext>
            </a:extLst>
          </p:cNvPr>
          <p:cNvSpPr txBox="1"/>
          <p:nvPr/>
        </p:nvSpPr>
        <p:spPr>
          <a:xfrm>
            <a:off x="0" y="116632"/>
            <a:ext cx="9144000" cy="914401"/>
          </a:xfrm>
          <a:prstGeom prst="rect">
            <a:avLst/>
          </a:prstGeom>
        </p:spPr>
        <p:txBody>
          <a:bodyPr vert="horz" lIns="91440" tIns="45720" rIns="91440" bIns="45720" rtlCol="0" anchor="b">
            <a:noAutofit/>
          </a:bodyPr>
          <a:lstStyle/>
          <a:p>
            <a:pPr algn="ctr" defTabSz="914400">
              <a:spcBef>
                <a:spcPct val="0"/>
              </a:spcBef>
            </a:pPr>
            <a:r>
              <a:rPr lang="en-US" sz="4400" spc="200" dirty="0" smtClean="0">
                <a:solidFill>
                  <a:schemeClr val="tx2"/>
                </a:solidFill>
                <a:latin typeface="+mj-lt"/>
                <a:ea typeface="+mj-ea"/>
                <a:cs typeface="+mj-cs"/>
              </a:rPr>
              <a:t> Cryogenic Processing</a:t>
            </a:r>
            <a:endParaRPr lang="en-US" sz="4400" spc="200" dirty="0">
              <a:solidFill>
                <a:schemeClr val="tx2"/>
              </a:solidFill>
              <a:latin typeface="+mj-lt"/>
              <a:ea typeface="+mj-ea"/>
              <a:cs typeface="+mj-cs"/>
            </a:endParaRPr>
          </a:p>
        </p:txBody>
      </p:sp>
      <p:sp>
        <p:nvSpPr>
          <p:cNvPr id="2" name="TextBox 1"/>
          <p:cNvSpPr txBox="1"/>
          <p:nvPr/>
        </p:nvSpPr>
        <p:spPr>
          <a:xfrm>
            <a:off x="251520" y="1268760"/>
            <a:ext cx="8707073" cy="4832093"/>
          </a:xfrm>
          <a:prstGeom prst="rect">
            <a:avLst/>
          </a:prstGeom>
          <a:noFill/>
        </p:spPr>
        <p:txBody>
          <a:bodyPr wrap="square" rtlCol="0">
            <a:spAutoFit/>
          </a:bodyPr>
          <a:lstStyle/>
          <a:p>
            <a:pPr algn="ctr"/>
            <a:r>
              <a:rPr lang="en-US" sz="2800" dirty="0" smtClean="0"/>
              <a:t>Fast Forward to the space </a:t>
            </a:r>
            <a:r>
              <a:rPr lang="en-US" sz="2800" dirty="0" smtClean="0"/>
              <a:t>program</a:t>
            </a:r>
            <a:r>
              <a:rPr lang="en-US" sz="2800" dirty="0" smtClean="0"/>
              <a:t>, </a:t>
            </a:r>
            <a:r>
              <a:rPr lang="en-US" sz="2800" dirty="0" smtClean="0"/>
              <a:t>NASA Engineers were perplexed when they were analyzing parts </a:t>
            </a:r>
            <a:r>
              <a:rPr lang="en-US" sz="2800" dirty="0"/>
              <a:t>o</a:t>
            </a:r>
            <a:r>
              <a:rPr lang="en-US" sz="2800" dirty="0" smtClean="0"/>
              <a:t>f </a:t>
            </a:r>
            <a:r>
              <a:rPr lang="en-US" sz="2800" dirty="0" smtClean="0"/>
              <a:t>different crafts that had returned from space</a:t>
            </a:r>
            <a:r>
              <a:rPr lang="en-US" sz="2800" dirty="0" smtClean="0"/>
              <a:t> </a:t>
            </a:r>
            <a:r>
              <a:rPr lang="en-US" sz="2800" dirty="0" smtClean="0"/>
              <a:t>and realized </a:t>
            </a:r>
            <a:r>
              <a:rPr lang="en-US" sz="2800" dirty="0" smtClean="0"/>
              <a:t>that the microstructure </a:t>
            </a:r>
            <a:r>
              <a:rPr lang="en-US" sz="2800" dirty="0" smtClean="0"/>
              <a:t>of the </a:t>
            </a:r>
            <a:r>
              <a:rPr lang="en-US" sz="2800" dirty="0" smtClean="0"/>
              <a:t>material had changed. At </a:t>
            </a:r>
            <a:r>
              <a:rPr lang="en-US" sz="2800" dirty="0" smtClean="0"/>
              <a:t>first they thought it was </a:t>
            </a:r>
            <a:r>
              <a:rPr lang="en-US" sz="2800" dirty="0"/>
              <a:t>t</a:t>
            </a:r>
            <a:r>
              <a:rPr lang="en-US" sz="2800" dirty="0" smtClean="0"/>
              <a:t>he heat of re entry, but they could</a:t>
            </a:r>
          </a:p>
          <a:p>
            <a:pPr algn="ctr"/>
            <a:r>
              <a:rPr lang="en-US" sz="2800" dirty="0" smtClean="0"/>
              <a:t> not replicate it under heat. They then went </a:t>
            </a:r>
            <a:r>
              <a:rPr lang="en-US" sz="2800" dirty="0"/>
              <a:t>To the opposite </a:t>
            </a:r>
            <a:r>
              <a:rPr lang="en-US" sz="2800" dirty="0" smtClean="0"/>
              <a:t>side of the scale and </a:t>
            </a:r>
          </a:p>
          <a:p>
            <a:pPr algn="ctr"/>
            <a:r>
              <a:rPr lang="en-US" sz="2800" dirty="0" smtClean="0"/>
              <a:t>realized it was the extended time in </a:t>
            </a:r>
            <a:r>
              <a:rPr lang="en-US" sz="2800" dirty="0" smtClean="0"/>
              <a:t>the cold of deep </a:t>
            </a:r>
            <a:r>
              <a:rPr lang="en-US" sz="2800" dirty="0" smtClean="0"/>
              <a:t>space that caused this change.</a:t>
            </a:r>
          </a:p>
          <a:p>
            <a:pPr algn="ctr"/>
            <a:r>
              <a:rPr lang="en-US" sz="2800" dirty="0" smtClean="0"/>
              <a:t>Hence our </a:t>
            </a:r>
            <a:r>
              <a:rPr lang="en-US" sz="2800" dirty="0"/>
              <a:t>m</a:t>
            </a:r>
            <a:r>
              <a:rPr lang="en-US" sz="2800" dirty="0" smtClean="0"/>
              <a:t>odern term of “DCT” or Deep Cryogenic Processing.</a:t>
            </a:r>
            <a:endParaRPr lang="en-US" sz="2800" dirty="0"/>
          </a:p>
        </p:txBody>
      </p:sp>
    </p:spTree>
    <p:extLst>
      <p:ext uri="{BB962C8B-B14F-4D97-AF65-F5344CB8AC3E}">
        <p14:creationId xmlns:p14="http://schemas.microsoft.com/office/powerpoint/2010/main" val="959289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xmlns="" id="{D7F16AA3-EE24-4221-87FF-DEF84C6EEB9C}"/>
              </a:ext>
            </a:extLst>
          </p:cNvPr>
          <p:cNvSpPr/>
          <p:nvPr/>
        </p:nvSpPr>
        <p:spPr>
          <a:xfrm>
            <a:off x="-714" y="6261830"/>
            <a:ext cx="9144714" cy="923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extBox 1">
            <a:extLst>
              <a:ext uri="{FF2B5EF4-FFF2-40B4-BE49-F238E27FC236}">
                <a16:creationId xmlns:a16="http://schemas.microsoft.com/office/drawing/2014/main" xmlns="" id="{C25CC7F5-EC4A-4967-9141-877742A7FE49}"/>
              </a:ext>
            </a:extLst>
          </p:cNvPr>
          <p:cNvSpPr txBox="1"/>
          <p:nvPr/>
        </p:nvSpPr>
        <p:spPr>
          <a:xfrm>
            <a:off x="1857652" y="285939"/>
            <a:ext cx="7286348" cy="914401"/>
          </a:xfrm>
          <a:prstGeom prst="rect">
            <a:avLst/>
          </a:prstGeom>
        </p:spPr>
        <p:txBody>
          <a:bodyPr vert="horz" lIns="91440" tIns="45720" rIns="91440" bIns="45720" rtlCol="0" anchor="b">
            <a:noAutofit/>
          </a:bodyPr>
          <a:lstStyle/>
          <a:p>
            <a:pPr defTabSz="914400">
              <a:spcBef>
                <a:spcPct val="0"/>
              </a:spcBef>
            </a:pPr>
            <a:endParaRPr lang="en-US" sz="4400" spc="200" dirty="0">
              <a:solidFill>
                <a:schemeClr val="tx2"/>
              </a:solidFill>
              <a:latin typeface="+mj-lt"/>
              <a:ea typeface="+mj-ea"/>
              <a:cs typeface="+mj-cs"/>
            </a:endParaRPr>
          </a:p>
        </p:txBody>
      </p:sp>
      <p:pic>
        <p:nvPicPr>
          <p:cNvPr id="8" name="Picture 7" descr="Logo&#10;&#10;Description automatically generated">
            <a:extLst>
              <a:ext uri="{FF2B5EF4-FFF2-40B4-BE49-F238E27FC236}">
                <a16:creationId xmlns:a16="http://schemas.microsoft.com/office/drawing/2014/main" xmlns="" id="{D47E0C50-5326-4C2D-9F0F-4A909F49EB37}"/>
              </a:ext>
            </a:extLst>
          </p:cNvPr>
          <p:cNvPicPr>
            <a:picLocks noChangeAspect="1"/>
          </p:cNvPicPr>
          <p:nvPr/>
        </p:nvPicPr>
        <p:blipFill rotWithShape="1">
          <a:blip r:embed="rId2">
            <a:alphaModFix amt="25000"/>
          </a:blip>
          <a:srcRect l="4579" t="19643" r="4998" b="27915"/>
          <a:stretch/>
        </p:blipFill>
        <p:spPr>
          <a:xfrm>
            <a:off x="6853410" y="6090360"/>
            <a:ext cx="1945429" cy="859645"/>
          </a:xfrm>
          <a:prstGeom prst="rect">
            <a:avLst/>
          </a:prstGeom>
        </p:spPr>
      </p:pic>
      <p:sp>
        <p:nvSpPr>
          <p:cNvPr id="3" name="Rectangle 2"/>
          <p:cNvSpPr/>
          <p:nvPr/>
        </p:nvSpPr>
        <p:spPr>
          <a:xfrm>
            <a:off x="0" y="476672"/>
            <a:ext cx="9144000" cy="5693867"/>
          </a:xfrm>
          <a:prstGeom prst="rect">
            <a:avLst/>
          </a:prstGeom>
        </p:spPr>
        <p:txBody>
          <a:bodyPr wrap="square">
            <a:spAutoFit/>
          </a:bodyPr>
          <a:lstStyle/>
          <a:p>
            <a:pPr algn="ctr"/>
            <a:r>
              <a:rPr lang="en-US" sz="2800" dirty="0" smtClean="0"/>
              <a:t>We are constantly looking to improve the </a:t>
            </a:r>
            <a:r>
              <a:rPr lang="en-US" sz="2800" dirty="0"/>
              <a:t>corrosion lifetime of </a:t>
            </a:r>
            <a:r>
              <a:rPr lang="en-US" sz="2800" dirty="0" smtClean="0"/>
              <a:t>materials</a:t>
            </a:r>
            <a:r>
              <a:rPr lang="en-US" sz="2800" dirty="0" smtClean="0"/>
              <a:t>. It </a:t>
            </a:r>
            <a:r>
              <a:rPr lang="en-US" sz="2800" dirty="0"/>
              <a:t>is an important characteristic that is required </a:t>
            </a:r>
            <a:r>
              <a:rPr lang="en-US" sz="2800" dirty="0" smtClean="0"/>
              <a:t>for the </a:t>
            </a:r>
            <a:r>
              <a:rPr lang="en-US" sz="2800" dirty="0"/>
              <a:t>development </a:t>
            </a:r>
            <a:r>
              <a:rPr lang="en-US" sz="2800" dirty="0" smtClean="0"/>
              <a:t>of material </a:t>
            </a:r>
            <a:r>
              <a:rPr lang="en-US" sz="2800" dirty="0"/>
              <a:t>products for usage in non-traditional corrosion environments and specialized applications </a:t>
            </a:r>
            <a:r>
              <a:rPr lang="en-US" sz="2800" dirty="0" smtClean="0"/>
              <a:t>such </a:t>
            </a:r>
            <a:r>
              <a:rPr lang="en-US" sz="2800" dirty="0" smtClean="0"/>
              <a:t>as the </a:t>
            </a:r>
            <a:r>
              <a:rPr lang="en-US" sz="2800" dirty="0"/>
              <a:t>oil and gas industry</a:t>
            </a:r>
            <a:r>
              <a:rPr lang="en-US" sz="2800" dirty="0" smtClean="0"/>
              <a:t>.</a:t>
            </a:r>
          </a:p>
          <a:p>
            <a:pPr algn="ctr"/>
            <a:endParaRPr lang="en-US" sz="2800" dirty="0" smtClean="0"/>
          </a:p>
          <a:p>
            <a:pPr algn="ctr"/>
            <a:r>
              <a:rPr lang="en-US" sz="2800" dirty="0" smtClean="0"/>
              <a:t>Cryogenic </a:t>
            </a:r>
            <a:r>
              <a:rPr lang="en-US" sz="2800" dirty="0" smtClean="0"/>
              <a:t>Treatment is a way to help reduce </a:t>
            </a:r>
            <a:r>
              <a:rPr lang="en-US" sz="2800" dirty="0" smtClean="0"/>
              <a:t>corrosion, </a:t>
            </a:r>
            <a:r>
              <a:rPr lang="en-US" sz="2800" dirty="0" smtClean="0"/>
              <a:t>protect </a:t>
            </a:r>
            <a:r>
              <a:rPr lang="en-US" sz="2800" dirty="0" smtClean="0"/>
              <a:t>your assets and save you </a:t>
            </a:r>
            <a:r>
              <a:rPr lang="en-US" sz="2800" b="1" u="sng" dirty="0" smtClean="0"/>
              <a:t>MONEY</a:t>
            </a:r>
            <a:r>
              <a:rPr lang="en-US" sz="2800" dirty="0" smtClean="0"/>
              <a:t>.</a:t>
            </a:r>
          </a:p>
          <a:p>
            <a:pPr algn="ctr"/>
            <a:endParaRPr lang="en-US" sz="2800" dirty="0" smtClean="0"/>
          </a:p>
          <a:p>
            <a:pPr algn="ctr"/>
            <a:r>
              <a:rPr lang="en-US" sz="2800" dirty="0" smtClean="0"/>
              <a:t>Yes, the bottom line is that the </a:t>
            </a:r>
            <a:r>
              <a:rPr lang="en-US" sz="2800" b="1" u="sng" dirty="0" smtClean="0"/>
              <a:t>ROI</a:t>
            </a:r>
            <a:r>
              <a:rPr lang="en-US" sz="2800" dirty="0" smtClean="0"/>
              <a:t> on Cryogenic Processing of  high value assets is seen through </a:t>
            </a:r>
            <a:r>
              <a:rPr lang="en-US" sz="2800" b="1" dirty="0" smtClean="0"/>
              <a:t>improved material performance </a:t>
            </a:r>
            <a:r>
              <a:rPr lang="en-US" sz="2800" dirty="0" smtClean="0"/>
              <a:t>and the </a:t>
            </a:r>
            <a:r>
              <a:rPr lang="en-US" sz="2800" b="1" dirty="0" smtClean="0"/>
              <a:t>enhancement of longevity </a:t>
            </a:r>
            <a:r>
              <a:rPr lang="en-US" sz="2800" dirty="0" smtClean="0"/>
              <a:t>and </a:t>
            </a:r>
            <a:r>
              <a:rPr lang="en-US" sz="2800" b="1" dirty="0" smtClean="0"/>
              <a:t>wear</a:t>
            </a:r>
            <a:r>
              <a:rPr lang="en-US" sz="2800" dirty="0" smtClean="0"/>
              <a:t> </a:t>
            </a:r>
            <a:r>
              <a:rPr lang="en-US" sz="2800" b="1" dirty="0" smtClean="0"/>
              <a:t>resistance.</a:t>
            </a:r>
            <a:endParaRPr lang="en-US" sz="2800" b="1" dirty="0"/>
          </a:p>
        </p:txBody>
      </p:sp>
    </p:spTree>
    <p:extLst>
      <p:ext uri="{BB962C8B-B14F-4D97-AF65-F5344CB8AC3E}">
        <p14:creationId xmlns:p14="http://schemas.microsoft.com/office/powerpoint/2010/main" val="274807230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xmlns="" id="{D7F16AA3-EE24-4221-87FF-DEF84C6EEB9C}"/>
              </a:ext>
            </a:extLst>
          </p:cNvPr>
          <p:cNvSpPr/>
          <p:nvPr/>
        </p:nvSpPr>
        <p:spPr>
          <a:xfrm>
            <a:off x="-714" y="6261830"/>
            <a:ext cx="9144714" cy="923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extBox 1">
            <a:extLst>
              <a:ext uri="{FF2B5EF4-FFF2-40B4-BE49-F238E27FC236}">
                <a16:creationId xmlns:a16="http://schemas.microsoft.com/office/drawing/2014/main" xmlns="" id="{C25CC7F5-EC4A-4967-9141-877742A7FE49}"/>
              </a:ext>
            </a:extLst>
          </p:cNvPr>
          <p:cNvSpPr txBox="1"/>
          <p:nvPr/>
        </p:nvSpPr>
        <p:spPr>
          <a:xfrm>
            <a:off x="1857652" y="285939"/>
            <a:ext cx="7286348" cy="914401"/>
          </a:xfrm>
          <a:prstGeom prst="rect">
            <a:avLst/>
          </a:prstGeom>
        </p:spPr>
        <p:txBody>
          <a:bodyPr vert="horz" lIns="91440" tIns="45720" rIns="91440" bIns="45720" rtlCol="0" anchor="b">
            <a:noAutofit/>
          </a:bodyPr>
          <a:lstStyle/>
          <a:p>
            <a:pPr defTabSz="914400">
              <a:spcBef>
                <a:spcPct val="0"/>
              </a:spcBef>
            </a:pPr>
            <a:r>
              <a:rPr lang="en-US" sz="4400" spc="200" dirty="0">
                <a:solidFill>
                  <a:schemeClr val="tx2"/>
                </a:solidFill>
                <a:latin typeface="+mj-lt"/>
                <a:ea typeface="+mj-ea"/>
                <a:cs typeface="+mj-cs"/>
              </a:rPr>
              <a:t>Eta-carbide forming</a:t>
            </a:r>
          </a:p>
        </p:txBody>
      </p:sp>
      <p:sp>
        <p:nvSpPr>
          <p:cNvPr id="19" name="TextBox 18">
            <a:extLst>
              <a:ext uri="{FF2B5EF4-FFF2-40B4-BE49-F238E27FC236}">
                <a16:creationId xmlns:a16="http://schemas.microsoft.com/office/drawing/2014/main" xmlns="" id="{F0DB9E28-7C8F-414D-85D7-24E75CE16014}"/>
              </a:ext>
            </a:extLst>
          </p:cNvPr>
          <p:cNvSpPr txBox="1"/>
          <p:nvPr/>
        </p:nvSpPr>
        <p:spPr>
          <a:xfrm>
            <a:off x="395536" y="1052736"/>
            <a:ext cx="7027045" cy="466794"/>
          </a:xfrm>
          <a:prstGeom prst="rect">
            <a:avLst/>
          </a:prstGeom>
          <a:noFill/>
          <a:ln>
            <a:noFill/>
          </a:ln>
        </p:spPr>
        <p:txBody>
          <a:bodyPr wrap="square" rtlCol="0">
            <a:spAutoFit/>
          </a:bodyPr>
          <a:lstStyle/>
          <a:p>
            <a:pPr algn="just">
              <a:lnSpc>
                <a:spcPct val="126000"/>
              </a:lnSpc>
              <a:spcAft>
                <a:spcPts val="1200"/>
              </a:spcAft>
              <a:buSzPct val="100000"/>
            </a:pPr>
            <a:r>
              <a:rPr lang="en-US" sz="2000" spc="100" dirty="0">
                <a:solidFill>
                  <a:srgbClr val="212529"/>
                </a:solidFill>
              </a:rPr>
              <a:t>Prior to DCT</a:t>
            </a:r>
          </a:p>
        </p:txBody>
      </p:sp>
      <p:pic>
        <p:nvPicPr>
          <p:cNvPr id="8" name="Picture 7" descr="Logo&#10;&#10;Description automatically generated">
            <a:extLst>
              <a:ext uri="{FF2B5EF4-FFF2-40B4-BE49-F238E27FC236}">
                <a16:creationId xmlns:a16="http://schemas.microsoft.com/office/drawing/2014/main" xmlns="" id="{D47E0C50-5326-4C2D-9F0F-4A909F49EB37}"/>
              </a:ext>
            </a:extLst>
          </p:cNvPr>
          <p:cNvPicPr>
            <a:picLocks noChangeAspect="1"/>
          </p:cNvPicPr>
          <p:nvPr/>
        </p:nvPicPr>
        <p:blipFill rotWithShape="1">
          <a:blip r:embed="rId2">
            <a:alphaModFix amt="25000"/>
          </a:blip>
          <a:srcRect l="4579" t="19643" r="4998" b="27915"/>
          <a:stretch/>
        </p:blipFill>
        <p:spPr>
          <a:xfrm>
            <a:off x="6853410" y="6090360"/>
            <a:ext cx="1945429" cy="859645"/>
          </a:xfrm>
          <a:prstGeom prst="rect">
            <a:avLst/>
          </a:prstGeom>
        </p:spPr>
      </p:pic>
      <p:pic>
        <p:nvPicPr>
          <p:cNvPr id="7" name="Content Placeholder 8">
            <a:extLst>
              <a:ext uri="{FF2B5EF4-FFF2-40B4-BE49-F238E27FC236}">
                <a16:creationId xmlns:a16="http://schemas.microsoft.com/office/drawing/2014/main" xmlns="" id="{20B41B83-1A6B-4F78-8E18-52C368C5DA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08" y="1052736"/>
            <a:ext cx="3734256" cy="2975689"/>
          </a:xfrm>
          <a:prstGeom prst="rect">
            <a:avLst/>
          </a:prstGeom>
        </p:spPr>
      </p:pic>
      <p:sp>
        <p:nvSpPr>
          <p:cNvPr id="9" name="TextBox 8">
            <a:extLst>
              <a:ext uri="{FF2B5EF4-FFF2-40B4-BE49-F238E27FC236}">
                <a16:creationId xmlns:a16="http://schemas.microsoft.com/office/drawing/2014/main" xmlns="" id="{14DB831F-3B97-483F-A223-382D77A11A65}"/>
              </a:ext>
            </a:extLst>
          </p:cNvPr>
          <p:cNvSpPr txBox="1"/>
          <p:nvPr/>
        </p:nvSpPr>
        <p:spPr>
          <a:xfrm>
            <a:off x="107504" y="3573016"/>
            <a:ext cx="8928992" cy="2245333"/>
          </a:xfrm>
          <a:prstGeom prst="rect">
            <a:avLst/>
          </a:prstGeom>
          <a:noFill/>
          <a:ln>
            <a:noFill/>
          </a:ln>
        </p:spPr>
        <p:txBody>
          <a:bodyPr wrap="square" rtlCol="0">
            <a:spAutoFit/>
          </a:bodyPr>
          <a:lstStyle/>
          <a:p>
            <a:pPr algn="ctr">
              <a:lnSpc>
                <a:spcPct val="126000"/>
              </a:lnSpc>
              <a:spcAft>
                <a:spcPts val="1200"/>
              </a:spcAft>
            </a:pPr>
            <a:r>
              <a:rPr lang="en-CA" sz="2800" dirty="0"/>
              <a:t>The mechanism that cryogenic treatment contributes to wear resistance is through the precipitation of fine N carbides, which enhances strength and toughness of the martensite matrix.</a:t>
            </a:r>
          </a:p>
        </p:txBody>
      </p:sp>
    </p:spTree>
    <p:extLst>
      <p:ext uri="{BB962C8B-B14F-4D97-AF65-F5344CB8AC3E}">
        <p14:creationId xmlns:p14="http://schemas.microsoft.com/office/powerpoint/2010/main" val="320101394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0A0170D9-4F03-4D1A-BD36-BB43FDD40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1196752"/>
            <a:ext cx="3734256" cy="2881967"/>
          </a:xfrm>
          <a:prstGeom prst="rect">
            <a:avLst/>
          </a:prstGeom>
        </p:spPr>
      </p:pic>
      <p:sp>
        <p:nvSpPr>
          <p:cNvPr id="31" name="Rectangle 30">
            <a:extLst>
              <a:ext uri="{FF2B5EF4-FFF2-40B4-BE49-F238E27FC236}">
                <a16:creationId xmlns:a16="http://schemas.microsoft.com/office/drawing/2014/main" xmlns="" id="{D7F16AA3-EE24-4221-87FF-DEF84C6EEB9C}"/>
              </a:ext>
            </a:extLst>
          </p:cNvPr>
          <p:cNvSpPr/>
          <p:nvPr/>
        </p:nvSpPr>
        <p:spPr>
          <a:xfrm>
            <a:off x="-714" y="6261830"/>
            <a:ext cx="9144714" cy="923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extBox 1">
            <a:extLst>
              <a:ext uri="{FF2B5EF4-FFF2-40B4-BE49-F238E27FC236}">
                <a16:creationId xmlns:a16="http://schemas.microsoft.com/office/drawing/2014/main" xmlns="" id="{C25CC7F5-EC4A-4967-9141-877742A7FE49}"/>
              </a:ext>
            </a:extLst>
          </p:cNvPr>
          <p:cNvSpPr txBox="1"/>
          <p:nvPr/>
        </p:nvSpPr>
        <p:spPr>
          <a:xfrm>
            <a:off x="1857652" y="285939"/>
            <a:ext cx="7286348" cy="914401"/>
          </a:xfrm>
          <a:prstGeom prst="rect">
            <a:avLst/>
          </a:prstGeom>
        </p:spPr>
        <p:txBody>
          <a:bodyPr vert="horz" lIns="91440" tIns="45720" rIns="91440" bIns="45720" rtlCol="0" anchor="b">
            <a:noAutofit/>
          </a:bodyPr>
          <a:lstStyle/>
          <a:p>
            <a:pPr defTabSz="914400">
              <a:spcBef>
                <a:spcPct val="0"/>
              </a:spcBef>
            </a:pPr>
            <a:r>
              <a:rPr lang="en-US" sz="4400" spc="200" dirty="0">
                <a:solidFill>
                  <a:schemeClr val="tx2"/>
                </a:solidFill>
                <a:latin typeface="+mj-lt"/>
                <a:ea typeface="+mj-ea"/>
                <a:cs typeface="+mj-cs"/>
              </a:rPr>
              <a:t>Eta-carbide forming</a:t>
            </a:r>
          </a:p>
        </p:txBody>
      </p:sp>
      <p:sp>
        <p:nvSpPr>
          <p:cNvPr id="19" name="TextBox 18">
            <a:extLst>
              <a:ext uri="{FF2B5EF4-FFF2-40B4-BE49-F238E27FC236}">
                <a16:creationId xmlns:a16="http://schemas.microsoft.com/office/drawing/2014/main" xmlns="" id="{F0DB9E28-7C8F-414D-85D7-24E75CE16014}"/>
              </a:ext>
            </a:extLst>
          </p:cNvPr>
          <p:cNvSpPr txBox="1"/>
          <p:nvPr/>
        </p:nvSpPr>
        <p:spPr>
          <a:xfrm>
            <a:off x="28749" y="1124744"/>
            <a:ext cx="1590923" cy="466794"/>
          </a:xfrm>
          <a:prstGeom prst="rect">
            <a:avLst/>
          </a:prstGeom>
          <a:noFill/>
          <a:ln>
            <a:noFill/>
          </a:ln>
        </p:spPr>
        <p:txBody>
          <a:bodyPr wrap="square" rtlCol="0">
            <a:spAutoFit/>
          </a:bodyPr>
          <a:lstStyle/>
          <a:p>
            <a:pPr algn="just">
              <a:lnSpc>
                <a:spcPct val="126000"/>
              </a:lnSpc>
              <a:spcAft>
                <a:spcPts val="1200"/>
              </a:spcAft>
              <a:buSzPct val="100000"/>
            </a:pPr>
            <a:r>
              <a:rPr lang="en-US" sz="2000" spc="100" dirty="0">
                <a:solidFill>
                  <a:srgbClr val="212529"/>
                </a:solidFill>
              </a:rPr>
              <a:t>After DCT</a:t>
            </a:r>
          </a:p>
        </p:txBody>
      </p:sp>
      <p:pic>
        <p:nvPicPr>
          <p:cNvPr id="8" name="Picture 7" descr="Logo&#10;&#10;Description automatically generated">
            <a:extLst>
              <a:ext uri="{FF2B5EF4-FFF2-40B4-BE49-F238E27FC236}">
                <a16:creationId xmlns:a16="http://schemas.microsoft.com/office/drawing/2014/main" xmlns="" id="{D47E0C50-5326-4C2D-9F0F-4A909F49EB37}"/>
              </a:ext>
            </a:extLst>
          </p:cNvPr>
          <p:cNvPicPr>
            <a:picLocks noChangeAspect="1"/>
          </p:cNvPicPr>
          <p:nvPr/>
        </p:nvPicPr>
        <p:blipFill rotWithShape="1">
          <a:blip r:embed="rId3">
            <a:alphaModFix amt="25000"/>
          </a:blip>
          <a:srcRect l="4579" t="19643" r="4998" b="27915"/>
          <a:stretch/>
        </p:blipFill>
        <p:spPr>
          <a:xfrm>
            <a:off x="6853410" y="6090360"/>
            <a:ext cx="1945429" cy="859645"/>
          </a:xfrm>
          <a:prstGeom prst="rect">
            <a:avLst/>
          </a:prstGeom>
        </p:spPr>
      </p:pic>
      <p:sp>
        <p:nvSpPr>
          <p:cNvPr id="9" name="TextBox 8">
            <a:extLst>
              <a:ext uri="{FF2B5EF4-FFF2-40B4-BE49-F238E27FC236}">
                <a16:creationId xmlns:a16="http://schemas.microsoft.com/office/drawing/2014/main" xmlns="" id="{14DB831F-3B97-483F-A223-382D77A11A65}"/>
              </a:ext>
            </a:extLst>
          </p:cNvPr>
          <p:cNvSpPr txBox="1"/>
          <p:nvPr/>
        </p:nvSpPr>
        <p:spPr>
          <a:xfrm>
            <a:off x="107504" y="4077072"/>
            <a:ext cx="9036496" cy="1702415"/>
          </a:xfrm>
          <a:prstGeom prst="rect">
            <a:avLst/>
          </a:prstGeom>
          <a:noFill/>
          <a:ln>
            <a:noFill/>
          </a:ln>
        </p:spPr>
        <p:txBody>
          <a:bodyPr wrap="square" rtlCol="0">
            <a:spAutoFit/>
          </a:bodyPr>
          <a:lstStyle/>
          <a:p>
            <a:pPr algn="ctr">
              <a:lnSpc>
                <a:spcPct val="126000"/>
              </a:lnSpc>
              <a:spcAft>
                <a:spcPts val="1200"/>
              </a:spcAft>
            </a:pPr>
            <a:r>
              <a:rPr lang="en-CA" sz="2800" dirty="0"/>
              <a:t>Due to these fine particles or fillers a more compact, more coherent and stronger matrix is formed with the large carbide particles that are already present in the material.</a:t>
            </a:r>
          </a:p>
        </p:txBody>
      </p:sp>
    </p:spTree>
    <p:extLst>
      <p:ext uri="{BB962C8B-B14F-4D97-AF65-F5344CB8AC3E}">
        <p14:creationId xmlns:p14="http://schemas.microsoft.com/office/powerpoint/2010/main" val="195514048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xmlns="" id="{D7F16AA3-EE24-4221-87FF-DEF84C6EEB9C}"/>
              </a:ext>
            </a:extLst>
          </p:cNvPr>
          <p:cNvSpPr/>
          <p:nvPr/>
        </p:nvSpPr>
        <p:spPr>
          <a:xfrm>
            <a:off x="-714" y="6261830"/>
            <a:ext cx="9144714" cy="923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 name="Picture 7" descr="Logo&#10;&#10;Description automatically generated">
            <a:extLst>
              <a:ext uri="{FF2B5EF4-FFF2-40B4-BE49-F238E27FC236}">
                <a16:creationId xmlns:a16="http://schemas.microsoft.com/office/drawing/2014/main" xmlns="" id="{228ABDE5-B80A-4BE8-AEFE-5EADCC2169AA}"/>
              </a:ext>
            </a:extLst>
          </p:cNvPr>
          <p:cNvPicPr>
            <a:picLocks noChangeAspect="1"/>
          </p:cNvPicPr>
          <p:nvPr/>
        </p:nvPicPr>
        <p:blipFill rotWithShape="1">
          <a:blip r:embed="rId2">
            <a:alphaModFix amt="25000"/>
          </a:blip>
          <a:srcRect l="4579" t="19643" r="4998" b="27915"/>
          <a:stretch/>
        </p:blipFill>
        <p:spPr>
          <a:xfrm>
            <a:off x="6853410" y="6090360"/>
            <a:ext cx="1945429" cy="859645"/>
          </a:xfrm>
          <a:prstGeom prst="rect">
            <a:avLst/>
          </a:prstGeom>
        </p:spPr>
      </p:pic>
      <p:sp>
        <p:nvSpPr>
          <p:cNvPr id="9" name="TextBox 8">
            <a:extLst>
              <a:ext uri="{FF2B5EF4-FFF2-40B4-BE49-F238E27FC236}">
                <a16:creationId xmlns:a16="http://schemas.microsoft.com/office/drawing/2014/main" xmlns="" id="{7E3BE378-9169-4423-B739-6EF843B7CD01}"/>
              </a:ext>
            </a:extLst>
          </p:cNvPr>
          <p:cNvSpPr txBox="1"/>
          <p:nvPr/>
        </p:nvSpPr>
        <p:spPr>
          <a:xfrm>
            <a:off x="2483768" y="285939"/>
            <a:ext cx="5040560" cy="914401"/>
          </a:xfrm>
          <a:prstGeom prst="rect">
            <a:avLst/>
          </a:prstGeom>
        </p:spPr>
        <p:txBody>
          <a:bodyPr vert="horz" lIns="91440" tIns="45720" rIns="91440" bIns="45720" rtlCol="0" anchor="b">
            <a:noAutofit/>
          </a:bodyPr>
          <a:lstStyle/>
          <a:p>
            <a:pPr defTabSz="914400">
              <a:spcBef>
                <a:spcPct val="0"/>
              </a:spcBef>
            </a:pPr>
            <a:r>
              <a:rPr lang="en-US" sz="4400" spc="200" dirty="0" smtClean="0">
                <a:solidFill>
                  <a:schemeClr val="tx2"/>
                </a:solidFill>
                <a:latin typeface="+mj-lt"/>
                <a:ea typeface="+mj-ea"/>
                <a:cs typeface="+mj-cs"/>
              </a:rPr>
              <a:t>   Wear Resistance</a:t>
            </a:r>
            <a:endParaRPr lang="en-US" sz="4400" spc="200" dirty="0">
              <a:solidFill>
                <a:schemeClr val="tx2"/>
              </a:solidFill>
              <a:latin typeface="+mj-lt"/>
              <a:ea typeface="+mj-ea"/>
              <a:cs typeface="+mj-cs"/>
            </a:endParaRPr>
          </a:p>
        </p:txBody>
      </p:sp>
      <p:pic>
        <p:nvPicPr>
          <p:cNvPr id="7" name="Picture 6">
            <a:extLst>
              <a:ext uri="{FF2B5EF4-FFF2-40B4-BE49-F238E27FC236}">
                <a16:creationId xmlns:a16="http://schemas.microsoft.com/office/drawing/2014/main" xmlns="" id="{4A87CC1A-4AB7-4BF8-A043-4DE742B05207}"/>
              </a:ext>
            </a:extLst>
          </p:cNvPr>
          <p:cNvPicPr>
            <a:picLocks noChangeAspect="1"/>
          </p:cNvPicPr>
          <p:nvPr/>
        </p:nvPicPr>
        <p:blipFill>
          <a:blip r:embed="rId3" cstate="print">
            <a:alphaModFix amt="99000"/>
            <a:extLst>
              <a:ext uri="{BEBA8EAE-BF5A-486C-A8C5-ECC9F3942E4B}">
                <a14:imgProps xmlns:a14="http://schemas.microsoft.com/office/drawing/2010/main">
                  <a14:imgLayer r:embed="rId4">
                    <a14:imgEffect>
                      <a14:sharpenSoften amount="100000"/>
                    </a14:imgEffect>
                    <a14:imgEffect>
                      <a14:saturation sat="126000"/>
                    </a14:imgEffect>
                    <a14:imgEffect>
                      <a14:brightnessContrast bright="-28000" contrast="100000"/>
                    </a14:imgEffect>
                  </a14:imgLayer>
                </a14:imgProps>
              </a:ext>
              <a:ext uri="{28A0092B-C50C-407E-A947-70E740481C1C}">
                <a14:useLocalDpi xmlns:a14="http://schemas.microsoft.com/office/drawing/2010/main" val="0"/>
              </a:ext>
            </a:extLst>
          </a:blip>
          <a:stretch>
            <a:fillRect/>
          </a:stretch>
        </p:blipFill>
        <p:spPr>
          <a:xfrm>
            <a:off x="2754256" y="1692798"/>
            <a:ext cx="4800120" cy="4182080"/>
          </a:xfrm>
          <a:prstGeom prst="rect">
            <a:avLst/>
          </a:prstGeom>
        </p:spPr>
      </p:pic>
    </p:spTree>
    <p:extLst>
      <p:ext uri="{BB962C8B-B14F-4D97-AF65-F5344CB8AC3E}">
        <p14:creationId xmlns:p14="http://schemas.microsoft.com/office/powerpoint/2010/main" val="355353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xmlns="" id="{F0DB9E28-7C8F-414D-85D7-24E75CE16014}"/>
              </a:ext>
            </a:extLst>
          </p:cNvPr>
          <p:cNvSpPr txBox="1"/>
          <p:nvPr/>
        </p:nvSpPr>
        <p:spPr>
          <a:xfrm>
            <a:off x="0" y="1656906"/>
            <a:ext cx="9144000" cy="4027975"/>
          </a:xfrm>
          <a:prstGeom prst="rect">
            <a:avLst/>
          </a:prstGeom>
          <a:noFill/>
          <a:ln>
            <a:noFill/>
          </a:ln>
        </p:spPr>
        <p:txBody>
          <a:bodyPr wrap="square" rtlCol="0">
            <a:spAutoFit/>
          </a:bodyPr>
          <a:lstStyle/>
          <a:p>
            <a:pPr indent="-360000" algn="ctr">
              <a:lnSpc>
                <a:spcPct val="126000"/>
              </a:lnSpc>
              <a:spcAft>
                <a:spcPts val="1200"/>
              </a:spcAft>
            </a:pPr>
            <a:r>
              <a:rPr lang="en-CA" sz="2800" dirty="0"/>
              <a:t>Wear rate vs. sliding speed for specimens both with and without cryogenic treatment. Austenitization at 1293 K and tempering at 453 K for 1.8 ks.  Sliding distance is 200m.</a:t>
            </a:r>
          </a:p>
          <a:p>
            <a:pPr indent="-360000" algn="ctr">
              <a:lnSpc>
                <a:spcPct val="126000"/>
              </a:lnSpc>
            </a:pPr>
            <a:r>
              <a:rPr lang="en-CA" sz="2800" dirty="0"/>
              <a:t>The cryogenic treatment results show 10% to </a:t>
            </a:r>
            <a:r>
              <a:rPr lang="en-CA" sz="2800" dirty="0" smtClean="0"/>
              <a:t>800</a:t>
            </a:r>
            <a:r>
              <a:rPr lang="en-CA" sz="2800" dirty="0"/>
              <a:t>% improvements. The wear rate shows a minimum at the sliding speed of 1.14 and 1.63m/s for specimens without and with cryogenic treatment, respectively.</a:t>
            </a:r>
          </a:p>
        </p:txBody>
      </p:sp>
      <p:sp>
        <p:nvSpPr>
          <p:cNvPr id="31" name="Rectangle 30">
            <a:extLst>
              <a:ext uri="{FF2B5EF4-FFF2-40B4-BE49-F238E27FC236}">
                <a16:creationId xmlns:a16="http://schemas.microsoft.com/office/drawing/2014/main" xmlns="" id="{D7F16AA3-EE24-4221-87FF-DEF84C6EEB9C}"/>
              </a:ext>
            </a:extLst>
          </p:cNvPr>
          <p:cNvSpPr/>
          <p:nvPr/>
        </p:nvSpPr>
        <p:spPr>
          <a:xfrm>
            <a:off x="-714" y="6261830"/>
            <a:ext cx="9144714" cy="923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 name="Picture 7" descr="Logo&#10;&#10;Description automatically generated">
            <a:extLst>
              <a:ext uri="{FF2B5EF4-FFF2-40B4-BE49-F238E27FC236}">
                <a16:creationId xmlns:a16="http://schemas.microsoft.com/office/drawing/2014/main" xmlns="" id="{228ABDE5-B80A-4BE8-AEFE-5EADCC2169AA}"/>
              </a:ext>
            </a:extLst>
          </p:cNvPr>
          <p:cNvPicPr>
            <a:picLocks noChangeAspect="1"/>
          </p:cNvPicPr>
          <p:nvPr/>
        </p:nvPicPr>
        <p:blipFill rotWithShape="1">
          <a:blip r:embed="rId2">
            <a:alphaModFix amt="25000"/>
          </a:blip>
          <a:srcRect l="4579" t="19643" r="4998" b="27915"/>
          <a:stretch/>
        </p:blipFill>
        <p:spPr>
          <a:xfrm>
            <a:off x="6853410" y="6090360"/>
            <a:ext cx="1945429" cy="859645"/>
          </a:xfrm>
          <a:prstGeom prst="rect">
            <a:avLst/>
          </a:prstGeom>
        </p:spPr>
      </p:pic>
      <p:sp>
        <p:nvSpPr>
          <p:cNvPr id="9" name="TextBox 8">
            <a:extLst>
              <a:ext uri="{FF2B5EF4-FFF2-40B4-BE49-F238E27FC236}">
                <a16:creationId xmlns:a16="http://schemas.microsoft.com/office/drawing/2014/main" xmlns="" id="{7E3BE378-9169-4423-B739-6EF843B7CD01}"/>
              </a:ext>
            </a:extLst>
          </p:cNvPr>
          <p:cNvSpPr txBox="1"/>
          <p:nvPr/>
        </p:nvSpPr>
        <p:spPr>
          <a:xfrm>
            <a:off x="0" y="285939"/>
            <a:ext cx="9144000" cy="914401"/>
          </a:xfrm>
          <a:prstGeom prst="rect">
            <a:avLst/>
          </a:prstGeom>
        </p:spPr>
        <p:txBody>
          <a:bodyPr vert="horz" lIns="91440" tIns="45720" rIns="91440" bIns="45720" rtlCol="0" anchor="b">
            <a:noAutofit/>
          </a:bodyPr>
          <a:lstStyle/>
          <a:p>
            <a:pPr algn="ctr" defTabSz="914400">
              <a:spcBef>
                <a:spcPct val="0"/>
              </a:spcBef>
            </a:pPr>
            <a:r>
              <a:rPr lang="en-US" sz="4400" spc="200" dirty="0" smtClean="0">
                <a:solidFill>
                  <a:schemeClr val="tx2"/>
                </a:solidFill>
                <a:latin typeface="+mj-lt"/>
                <a:ea typeface="+mj-ea"/>
                <a:cs typeface="+mj-cs"/>
              </a:rPr>
              <a:t>Wear Resistance</a:t>
            </a:r>
            <a:endParaRPr lang="en-US" sz="4400" spc="200" dirty="0">
              <a:solidFill>
                <a:schemeClr val="tx2"/>
              </a:solidFill>
              <a:latin typeface="+mj-lt"/>
              <a:ea typeface="+mj-ea"/>
              <a:cs typeface="+mj-cs"/>
            </a:endParaRPr>
          </a:p>
        </p:txBody>
      </p:sp>
    </p:spTree>
    <p:extLst>
      <p:ext uri="{BB962C8B-B14F-4D97-AF65-F5344CB8AC3E}">
        <p14:creationId xmlns:p14="http://schemas.microsoft.com/office/powerpoint/2010/main" val="2973528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2705</TotalTime>
  <Words>1013</Words>
  <Application>Microsoft Macintosh PowerPoint</Application>
  <PresentationFormat>On-screen Show (4:3)</PresentationFormat>
  <Paragraphs>70</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INDUSTRIAL CRYOGENIC PROCESSING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INDUSTRIAL CRYOGENIC PROCESSING</vt:lpstr>
    </vt:vector>
  </TitlesOfParts>
  <Company>Alberta Innovates - Technology Futures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Harry Tsaprailis</dc:creator>
  <cp:lastModifiedBy>Jim Stephenson</cp:lastModifiedBy>
  <cp:revision>55</cp:revision>
  <dcterms:created xsi:type="dcterms:W3CDTF">2014-01-07T16:22:47Z</dcterms:created>
  <dcterms:modified xsi:type="dcterms:W3CDTF">2022-04-13T11:37:42Z</dcterms:modified>
</cp:coreProperties>
</file>